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26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1"/>
  </p:notesMasterIdLst>
  <p:sldIdLst>
    <p:sldId id="262" r:id="rId2"/>
    <p:sldId id="292" r:id="rId3"/>
    <p:sldId id="341" r:id="rId4"/>
    <p:sldId id="342" r:id="rId5"/>
    <p:sldId id="319" r:id="rId6"/>
    <p:sldId id="294" r:id="rId7"/>
    <p:sldId id="296" r:id="rId8"/>
    <p:sldId id="320" r:id="rId9"/>
    <p:sldId id="298" r:id="rId10"/>
    <p:sldId id="325" r:id="rId11"/>
    <p:sldId id="324" r:id="rId12"/>
    <p:sldId id="326" r:id="rId13"/>
    <p:sldId id="299" r:id="rId14"/>
    <p:sldId id="329" r:id="rId15"/>
    <p:sldId id="331" r:id="rId16"/>
    <p:sldId id="332" r:id="rId17"/>
    <p:sldId id="335" r:id="rId18"/>
    <p:sldId id="300" r:id="rId19"/>
    <p:sldId id="301" r:id="rId20"/>
    <p:sldId id="334" r:id="rId21"/>
    <p:sldId id="339" r:id="rId22"/>
    <p:sldId id="338" r:id="rId23"/>
    <p:sldId id="337" r:id="rId24"/>
    <p:sldId id="336" r:id="rId25"/>
    <p:sldId id="340" r:id="rId26"/>
    <p:sldId id="305" r:id="rId27"/>
    <p:sldId id="322" r:id="rId28"/>
    <p:sldId id="307" r:id="rId29"/>
    <p:sldId id="323" r:id="rId30"/>
    <p:sldId id="308" r:id="rId31"/>
    <p:sldId id="309" r:id="rId32"/>
    <p:sldId id="310" r:id="rId33"/>
    <p:sldId id="311" r:id="rId34"/>
    <p:sldId id="312" r:id="rId35"/>
    <p:sldId id="314" r:id="rId36"/>
    <p:sldId id="315" r:id="rId37"/>
    <p:sldId id="316" r:id="rId38"/>
    <p:sldId id="317" r:id="rId39"/>
    <p:sldId id="28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5CE"/>
    <a:srgbClr val="006ECC"/>
    <a:srgbClr val="F1F5FB"/>
    <a:srgbClr val="F2F2F2"/>
    <a:srgbClr val="03A6FF"/>
    <a:srgbClr val="DDEEFC"/>
    <a:srgbClr val="B8DBF6"/>
    <a:srgbClr val="F6F6F6"/>
    <a:srgbClr val="0073D2"/>
    <a:srgbClr val="3D7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2" autoAdjust="0"/>
    <p:restoredTop sz="95179" autoAdjust="0"/>
  </p:normalViewPr>
  <p:slideViewPr>
    <p:cSldViewPr snapToGrid="0" showGuides="1">
      <p:cViewPr varScale="1">
        <p:scale>
          <a:sx n="67" d="100"/>
          <a:sy n="67" d="100"/>
        </p:scale>
        <p:origin x="-50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开始上课之前我先介绍自己</a:t>
            </a:r>
            <a:r>
              <a:rPr lang="en-US" altLang="zh-CN" dirty="0" smtClean="0"/>
              <a:t>	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922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那针对缺陷，其实有多种说法，大家要明白，缺点，问题，错误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，名字不同，代表的是同一个东西，就如这是一只猫，小猫，有的人只叫一个字，猫，也有的人叫咪咪，也有人给它起个名字 等等，所以大家在以后的学习和工作中不需要纠结这些名字，知道他是同一个东西即可。    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软件缺陷是软件产品开发或维护过程中所存在的错误、毛病等各种问题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18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美</a:t>
            </a:r>
            <a:r>
              <a:rPr lang="en-US" altLang="zh-CN" dirty="0" smtClean="0"/>
              <a:t>['</a:t>
            </a:r>
            <a:r>
              <a:rPr lang="en-US" altLang="zh-CN" dirty="0" err="1" smtClean="0"/>
              <a:t>feɪljər</a:t>
            </a:r>
            <a:r>
              <a:rPr lang="en-US" altLang="zh-CN" dirty="0" smtClean="0"/>
              <a:t>】  failure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7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A static defect in the software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Propagation  </a:t>
            </a:r>
            <a:r>
              <a:rPr lang="zh-CN" altLang="en-US" dirty="0" smtClean="0"/>
              <a:t>传播</a:t>
            </a:r>
            <a:r>
              <a:rPr lang="en-US" altLang="zh-CN" dirty="0" smtClean="0"/>
              <a:t>  Infection </a:t>
            </a:r>
            <a:r>
              <a:rPr lang="zh-CN" altLang="en-US" dirty="0" smtClean="0"/>
              <a:t>感染 </a:t>
            </a:r>
            <a:r>
              <a:rPr lang="en-US" altLang="zh-CN" dirty="0" smtClean="0"/>
              <a:t>Execution </a:t>
            </a:r>
            <a:r>
              <a:rPr lang="zh-CN" altLang="en-US" dirty="0" smtClean="0"/>
              <a:t>执行</a:t>
            </a:r>
            <a:endParaRPr lang="en-US" altLang="zh-CN" dirty="0" smtClean="0"/>
          </a:p>
          <a:p>
            <a:r>
              <a:rPr lang="en-US" altLang="zh-CN" dirty="0" smtClean="0"/>
              <a:t>Error :</a:t>
            </a:r>
            <a:r>
              <a:rPr lang="zh-CN" altLang="en-US" dirty="0" smtClean="0"/>
              <a:t>错误的中间状态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126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9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Bug </a:t>
            </a:r>
            <a:r>
              <a:rPr lang="zh-CN" altLang="en-US" dirty="0" smtClean="0"/>
              <a:t>分为</a:t>
            </a:r>
            <a:r>
              <a:rPr lang="en-US" altLang="zh-CN" dirty="0" err="1" smtClean="0"/>
              <a:t>Fault,Error,Failure</a:t>
            </a:r>
            <a:r>
              <a:rPr lang="en-US" altLang="zh-CN" dirty="0" smtClean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04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有的同学说，这还用问？找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呗。那是不专业的</a:t>
            </a:r>
            <a:endParaRPr lang="en-US" altLang="zh-CN" dirty="0" smtClean="0"/>
          </a:p>
          <a:p>
            <a:r>
              <a:rPr lang="zh-CN" altLang="en-US" dirty="0" smtClean="0"/>
              <a:t>软件测试人员的目标是发现</a:t>
            </a:r>
            <a:r>
              <a:rPr lang="en-US" altLang="zh-CN" dirty="0" smtClean="0"/>
              <a:t>bug,</a:t>
            </a:r>
            <a:r>
              <a:rPr lang="zh-CN" altLang="en-US" dirty="0" smtClean="0"/>
              <a:t>并且尽可能早的发现</a:t>
            </a:r>
            <a:r>
              <a:rPr lang="en-US" altLang="zh-CN" dirty="0" smtClean="0"/>
              <a:t>bug,</a:t>
            </a:r>
            <a:r>
              <a:rPr lang="zh-CN" altLang="en-US" dirty="0" smtClean="0"/>
              <a:t>只发现还不行，像我们刚刚讲过的因特尔奔腾处理器，发现了，领导层认为无需修改，着急发布使用，这也不行，也不能挽救软件产品的损失，所以要尽可能早地找出软件缺陷并确保其得以修复。测试人员需要跟进他继续修复。</a:t>
            </a:r>
            <a:endParaRPr lang="en-US" altLang="zh-CN" dirty="0" smtClean="0"/>
          </a:p>
          <a:p>
            <a:r>
              <a:rPr lang="zh-CN" altLang="en-US" dirty="0" smtClean="0"/>
              <a:t>在这里也想起这么个故事，</a:t>
            </a:r>
            <a:endParaRPr lang="en-US" altLang="zh-CN" dirty="0" smtClean="0"/>
          </a:p>
          <a:p>
            <a:r>
              <a:rPr lang="zh-CN" altLang="en-US" dirty="0" smtClean="0"/>
              <a:t>一个中医，膝下三个儿子，儿子们也都跟父亲学中医，后来都出去当医生，大儿子是看人家病的不行了，帮人家治疗，并且治好了，大家都说大儿子的医术不错，二儿子，是在刚刚发病时，就给治好了，大家认为，医术一般；三儿子是，看到这个人即将得这个病，就给预防了，大家都说，医术不好，没见治好过什么病症，到底谁的医术高？大家说说，当然是三儿子防病的好。那么软件测试人员也是，不仅仅能找出</a:t>
            </a:r>
            <a:r>
              <a:rPr lang="en-US" altLang="zh-CN" dirty="0" smtClean="0"/>
              <a:t>bug,</a:t>
            </a:r>
            <a:r>
              <a:rPr lang="zh-CN" altLang="en-US" dirty="0" smtClean="0"/>
              <a:t>并且要预防</a:t>
            </a:r>
            <a:r>
              <a:rPr lang="en-US" altLang="zh-CN" dirty="0" smtClean="0"/>
              <a:t>bug</a:t>
            </a:r>
            <a:r>
              <a:rPr lang="zh-CN" altLang="en-US" dirty="0" smtClean="0"/>
              <a:t>出现，这需要一定的专业功底，大家随着学习的深入，慢慢体会即可。</a:t>
            </a:r>
            <a:endParaRPr lang="en-US" altLang="zh-CN" dirty="0" smtClean="0"/>
          </a:p>
          <a:p>
            <a:r>
              <a:rPr lang="en-US" altLang="zh-CN" baseline="0" dirty="0" smtClean="0"/>
              <a:t>    </a:t>
            </a:r>
            <a:r>
              <a:rPr lang="zh-CN" altLang="en-US" baseline="0" dirty="0" smtClean="0"/>
              <a:t>说了这么多，我们知道了什么是软件测试，为什么进行软件测试，也知道了怎样做软件测试，大家有没有想到这么个问题，软件测试人员应该具备哪些素质呢？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622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我们先自己来总结下， 应该及早的发现问题，那么如何做到及早发现问题呢？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具有探索精神，拿到一个新的软件，先安装试试，乱敲键盘，敲入乱码</a:t>
            </a:r>
            <a:r>
              <a:rPr lang="en-US" altLang="zh-CN" dirty="0" smtClean="0"/>
              <a:t>……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他们是故障排除员，在实际工作中，有些问题隐藏的很深，所以作为测试人员，要帮助软件开发人员排除故障，能排除出来的就是好的测试人员；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他们不放过任何蛛丝马迹，有些问题，时而出现，时而不出现，这时，我们需要不停的去试，看看到底在什么情况下会出现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他们具有创造性，怎么创造，创造别人没有使用过的方法；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他们是群追求完美者，对做出来的软件要追求完美，即便测试人员追求完美了，到了使用者那里不一定完美，更别说，不追求完美，那软件质量会不一样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他们判断准确，很多情况下，测试人员认为是</a:t>
            </a:r>
            <a:r>
              <a:rPr lang="en-US" altLang="zh-CN" dirty="0" smtClean="0"/>
              <a:t>bug,</a:t>
            </a:r>
            <a:r>
              <a:rPr lang="zh-CN" altLang="en-US" dirty="0" smtClean="0"/>
              <a:t>而开发人员不认为是</a:t>
            </a:r>
            <a:r>
              <a:rPr lang="en-US" altLang="zh-CN" dirty="0" smtClean="0"/>
              <a:t>bug,</a:t>
            </a:r>
            <a:r>
              <a:rPr lang="zh-CN" altLang="en-US" dirty="0" smtClean="0"/>
              <a:t>如果你判断的不准确，每次提交的都被打回来，时间长了，别人将不在信任你对不对。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他们注重策略和外交，因为，作为测试人员，经常需要跟用户沟通，跟开发人员或产品人员沟通，如果你不善于与人沟通，那对不起，在工作中有可能会出现劣势，对不对？其实不光是测试工作，其他工作也同样，沟通能力是一个人的基本素质，大家认为对不对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他们善于说服，比如还拿英特尔的案例来说，如果当时测试人员能够说服高层去修改这个问题，那</a:t>
            </a:r>
            <a:r>
              <a:rPr lang="en-US" altLang="zh-CN" dirty="0" smtClean="0"/>
              <a:t>4</a:t>
            </a:r>
            <a:r>
              <a:rPr lang="zh-CN" altLang="en-US" dirty="0" smtClean="0"/>
              <a:t>亿美元和名誉的损失就能够挽回。当然如果要说服别人，自己必须具备非常专业的水平和足够的证据。对不对？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981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dirty="0" smtClean="0">
                <a:solidFill>
                  <a:schemeClr val="tx1">
                    <a:lumMod val="10000"/>
                  </a:schemeClr>
                </a:solidFill>
                <a:latin typeface="黑体" pitchFamily="2" charset="-122"/>
                <a:ea typeface="黑体" pitchFamily="2" charset="-122"/>
              </a:rPr>
              <a:t>讲过了什么是软件测试，为什么要进行软件测试，如何做软件测试，以及优秀的软件测试人员应具备的素质，有没有同学想，我不打算做测试，我为什么要学习他？那接下来我们就来解答大家的疑惑，为什么要学习软件测试课程？</a:t>
            </a:r>
            <a:endParaRPr lang="zh-CN" altLang="en-US" sz="2400" dirty="0">
              <a:solidFill>
                <a:schemeClr val="tx1">
                  <a:lumMod val="1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EB70B5-5416-4EFE-A562-B3821C0757E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76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首先看看网站上软件测试人才的需求？薪资。当然我搜索的是高级软件测试人才，因为我期望大家毕业后都能做到高级软件测试人才。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再来看看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28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随便抽取一个看看软件测试人才的要求，每个公司要求有所不同，我们需要做的好好修炼内功，来应对社会上对人才的需求。</a:t>
            </a:r>
            <a:endParaRPr lang="en-US" altLang="zh-CN" dirty="0" smtClean="0"/>
          </a:p>
          <a:p>
            <a:r>
              <a:rPr lang="zh-CN" altLang="en-US" dirty="0" smtClean="0"/>
              <a:t>如上是我搜索的，给大家留一个作业，下去自己去搜索，去哪里搜索，相信大家也不陌生，几个大的招聘网站，多抽取几家公司看看他们对人才的需求是什么样的？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796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另外，我们选用的教材是左面这本，在备课过程中，我也参考了右面这本，当然，也加进去了一些知识点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81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436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学完以后，我们能到哪里就业，我们可以做什么？</a:t>
            </a:r>
            <a:endParaRPr lang="en-US" altLang="zh-CN" dirty="0" smtClean="0"/>
          </a:p>
          <a:p>
            <a:r>
              <a:rPr lang="zh-CN" altLang="en-US" dirty="0" smtClean="0"/>
              <a:t>只要大家功夫修炼的好，好公司就在等着你，看看我们已经毕业的学哥，学姐们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351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返回来又说，不打算做测试，只想做开发，我学他干啥，是不是浪费时间，不是的，他其实给开发的帮助也很大，可以</a:t>
            </a:r>
            <a:r>
              <a:rPr lang="en-US" altLang="zh-CN" dirty="0" smtClean="0"/>
              <a:t>……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我之前做过的项目中有这样一个需求，单子进来就刷单，刷到低价，就补单，需求就一句话，开发人员，做一版不行，做一版不行，后来我帮他分析，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另外，就是检查自己的代码，你就可以多个角度分析，有利于大家提高自己的代码质量。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1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那么也有同学说，我毕业后也不想做开发，也不想做测试，我的理想是做一名全职太太，全职家庭煮男，那其实软件测试基础是一门方法学科，他能帮助你分析事情，比如你要挑选一件衣服，挑选一个电器</a:t>
            </a:r>
            <a:r>
              <a:rPr lang="en-US" altLang="zh-CN" dirty="0" smtClean="0"/>
              <a:t>……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换一份工作，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19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那如何学好呢？我们应该从这几个方面入手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1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1D6E51-342B-4E7F-81D6-1FAAC9E4E6D9}" type="slidenum">
              <a:rPr lang="zh-CN" altLang="en-US" smtClean="0"/>
              <a:pPr>
                <a:defRPr/>
              </a:pPr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493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D9138E-DB2A-4935-A0B9-B284798CE9F1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4412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30788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78746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BCC78D-D822-4540-BC84-50DD5DCA6348}" type="slidenum">
              <a:rPr lang="zh-CN" altLang="en-US" smtClean="0">
                <a:latin typeface="Arial" pitchFamily="34" charset="0"/>
              </a:rPr>
              <a:pPr>
                <a:defRPr/>
              </a:pPr>
              <a:t>7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CN" altLang="en-US" dirty="0" smtClean="0"/>
              <a:t>在讲软件测试前，我先进行一个采访，大家上学期都学习了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语言，学习了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开发，也都运用这些知识做过一些小的程序，大家都是使用什么方法对自己的程序进行测试的？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能不能试着总结什么是软件测试？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软件测试是：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简单总结一句话：对系统进行测试，看其预期结果与实际结果是否一致，如果不一致，有什么差别？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大家对照这个定义来思考自己测试自己程序的过程是不是这个过程？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另外关于定义，有些书上，也有其他的说法，但是都不够科学，所以，我们采用这个</a:t>
            </a:r>
            <a:r>
              <a:rPr lang="en-US" altLang="zh-CN" dirty="0" smtClean="0"/>
              <a:t>IEEE</a:t>
            </a:r>
            <a:r>
              <a:rPr lang="zh-CN" altLang="en-US" dirty="0" smtClean="0"/>
              <a:t>的定义。大家理解即可。</a:t>
            </a:r>
          </a:p>
        </p:txBody>
      </p:sp>
    </p:spTree>
    <p:extLst>
      <p:ext uri="{BB962C8B-B14F-4D97-AF65-F5344CB8AC3E}">
        <p14:creationId xmlns:p14="http://schemas.microsoft.com/office/powerpoint/2010/main" val="728688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第一个：大家都知道迪斯尼公司，对吧，迪斯尼公司是做什么的？电影，娱乐，服饰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94</a:t>
            </a:r>
            <a:r>
              <a:rPr lang="zh-CN" altLang="en-US" dirty="0" smtClean="0"/>
              <a:t>年的时候迪斯尼公司想做新的领域，儿童游戏软件，狮子王游戏，由于是迪斯尼公司第一次做游戏，所以在之前做了大量的宣传和促销，狮子王游戏光碟几乎成为那年圣诞节，家长送儿童的必送礼物。销售额非常可观，但是圣诞节的时候，灾难也来了，什么灾难？迪斯尼公司的客服人员几乎要被电话淹没了，因为光碟在普通用户的</a:t>
            </a:r>
            <a:r>
              <a:rPr lang="en-US" altLang="zh-CN" dirty="0" smtClean="0"/>
              <a:t>PC</a:t>
            </a:r>
            <a:r>
              <a:rPr lang="zh-CN" altLang="en-US" dirty="0" smtClean="0"/>
              <a:t>上都不能使用，孩子的哭闹，大人的抱怨，媒体的报道，给迪斯尼公司产生了非常大的负面影响。什么原因呢？因为迪斯尼公司开发人员使用的电脑不是普通大众使用的，软件只在他们自己电脑上运行的顺畅，其他大部分电脑不能运行，缺少兼容性测试，或者市场调查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第二个案例：美国爱国者导弹系统，首次应用在海湾战争中，对抗伊拉克飞毛腿导弹立下了汗马功劳，但是在多哈战争中却失利了，击毙了</a:t>
            </a:r>
            <a:r>
              <a:rPr lang="en-US" altLang="zh-CN" dirty="0" smtClean="0"/>
              <a:t>28</a:t>
            </a:r>
            <a:r>
              <a:rPr lang="zh-CN" altLang="en-US" dirty="0" smtClean="0"/>
              <a:t>名美国士兵，什么原因？难道是神的安排？当然不是，分析发现原因在于一个软件缺陷，系统实战的一个很小的计时错误积累起来到</a:t>
            </a:r>
            <a:r>
              <a:rPr lang="en-US" altLang="zh-CN" dirty="0" smtClean="0"/>
              <a:t>14</a:t>
            </a:r>
            <a:r>
              <a:rPr lang="zh-CN" altLang="en-US" dirty="0" smtClean="0"/>
              <a:t>小时后，追踪不再准确，在多哈战争中，系统已经运行了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多个小时。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第三个案例：千年虫问题，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70</a:t>
            </a:r>
            <a:r>
              <a:rPr lang="zh-CN" altLang="en-US" dirty="0" smtClean="0"/>
              <a:t>年代早期的某位程序员设计开发工资系统 ，当时计算机存储空间非常小，迫使他去压缩每一位存储空间，压缩到什么程度呢？</a:t>
            </a:r>
            <a:r>
              <a:rPr lang="en-US" altLang="zh-CN" dirty="0" smtClean="0"/>
              <a:t>1974</a:t>
            </a:r>
            <a:r>
              <a:rPr lang="zh-CN" altLang="en-US" dirty="0" smtClean="0"/>
              <a:t>，存成</a:t>
            </a:r>
            <a:r>
              <a:rPr lang="en-US" altLang="zh-CN" dirty="0" smtClean="0"/>
              <a:t>74</a:t>
            </a:r>
            <a:r>
              <a:rPr lang="zh-CN" altLang="en-US" dirty="0" smtClean="0"/>
              <a:t>，大家想想这样会不会有问题？当然会了，工资等于什么？时间减时间乘以时薪（或日薪），总之依赖于时间，他当时想到了到了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年时会出问题，但是那是</a:t>
            </a:r>
            <a:r>
              <a:rPr lang="en-US" altLang="zh-CN" dirty="0" smtClean="0"/>
              <a:t>25</a:t>
            </a:r>
            <a:r>
              <a:rPr lang="zh-CN" altLang="en-US" dirty="0" smtClean="0"/>
              <a:t>年以后的事情，估计那时候都没人用了，或者升级了，先顾眼下的存储问题，所以，年份只存两位，但是没想到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年时，这个系统还在有很多人用，并且，</a:t>
            </a:r>
            <a:r>
              <a:rPr lang="en-US" altLang="zh-CN" dirty="0" smtClean="0"/>
              <a:t>Dave</a:t>
            </a:r>
            <a:r>
              <a:rPr lang="zh-CN" altLang="en-US" dirty="0" smtClean="0"/>
              <a:t>已经退休了，之后的人也不知道他是这么存的，也没有做相应的修改，所以这个问题产生了，由</a:t>
            </a:r>
            <a:r>
              <a:rPr lang="zh-CN" altLang="en-US" baseline="0" dirty="0" smtClean="0"/>
              <a:t> 这个问题带来的损失达到数亿美元，损失大不大？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第四个案例：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使用系统自带的计算器计算这个算式</a:t>
            </a:r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</a:rPr>
              <a:t>4195835/3145727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>*3145727-4195835</a:t>
            </a:r>
            <a:r>
              <a:rPr lang="zh-CN" altLang="en-US" dirty="0" smtClean="0">
                <a:solidFill>
                  <a:schemeClr val="tx1"/>
                </a:solidFill>
              </a:rPr>
              <a:t>，口算下，得几。显然是 </a:t>
            </a:r>
            <a:r>
              <a:rPr lang="en-US" altLang="zh-CN" dirty="0" smtClean="0">
                <a:solidFill>
                  <a:schemeClr val="tx1"/>
                </a:solidFill>
              </a:rPr>
              <a:t>0 </a:t>
            </a:r>
            <a:r>
              <a:rPr lang="zh-CN" altLang="en-US" dirty="0" smtClean="0">
                <a:solidFill>
                  <a:schemeClr val="tx1"/>
                </a:solidFill>
              </a:rPr>
              <a:t>，而老式的英特尔奔腾处理器计算不等于</a:t>
            </a:r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r>
              <a:rPr lang="zh-CN" altLang="en-US" dirty="0" smtClean="0">
                <a:solidFill>
                  <a:schemeClr val="tx1"/>
                </a:solidFill>
              </a:rPr>
              <a:t>，这个问题当时被测试人员 测试出来了，但是英特尔公司的高层没有重视这个问题，他们当时想，只有很少的科研人员才会用到这种算法，所以没有去修改，造成英特尔公司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亿美元的损失和巨大的名誉损失。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第五个案例：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打开系统自带的记事本，写入写，保存关闭，再打开，可以看到什么？这是微软系统的错误。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类似于这样的错误，太多了，如前几年我们的</a:t>
            </a:r>
            <a:r>
              <a:rPr lang="en-US" altLang="zh-CN" dirty="0" smtClean="0">
                <a:solidFill>
                  <a:schemeClr val="tx1"/>
                </a:solidFill>
              </a:rPr>
              <a:t>12306</a:t>
            </a:r>
            <a:r>
              <a:rPr lang="zh-CN" altLang="en-US" dirty="0" smtClean="0">
                <a:solidFill>
                  <a:schemeClr val="tx1"/>
                </a:solidFill>
              </a:rPr>
              <a:t>铁路订票系统，</a:t>
            </a:r>
            <a:r>
              <a:rPr lang="en-US" altLang="zh-CN" dirty="0" smtClean="0">
                <a:solidFill>
                  <a:schemeClr val="tx1"/>
                </a:solidFill>
              </a:rPr>
              <a:t>2008</a:t>
            </a:r>
            <a:r>
              <a:rPr lang="zh-CN" altLang="en-US" dirty="0" smtClean="0">
                <a:solidFill>
                  <a:schemeClr val="tx1"/>
                </a:solidFill>
              </a:rPr>
              <a:t>年奥运会订票系统，</a:t>
            </a:r>
            <a:r>
              <a:rPr lang="en-US" altLang="zh-CN" dirty="0" smtClean="0">
                <a:solidFill>
                  <a:schemeClr val="tx1"/>
                </a:solidFill>
              </a:rPr>
              <a:t>ATM</a:t>
            </a:r>
            <a:r>
              <a:rPr lang="zh-CN" altLang="en-US" dirty="0" smtClean="0">
                <a:solidFill>
                  <a:schemeClr val="tx1"/>
                </a:solidFill>
              </a:rPr>
              <a:t>机多吐钱问题</a:t>
            </a:r>
            <a:r>
              <a:rPr lang="en-US" altLang="zh-CN" dirty="0" smtClean="0">
                <a:solidFill>
                  <a:schemeClr val="tx1"/>
                </a:solidFill>
              </a:rPr>
              <a:t>……</a:t>
            </a:r>
            <a:r>
              <a:rPr lang="zh-CN" altLang="en-US" dirty="0" smtClean="0">
                <a:solidFill>
                  <a:schemeClr val="tx1"/>
                </a:solidFill>
              </a:rPr>
              <a:t>你可能在想，这多吐钱的事，怎么没让我碰上，你别碰上，碰上是要惹牢狱之灾，没准还有生命危险。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所以，大家想想软件的质量重要不重要，非常重要，任何产品的质量的非常重要，软件产品更是。一个计算错误，没准能导致飞机失事，很有可能</a:t>
            </a:r>
            <a:r>
              <a:rPr lang="en-US" altLang="zh-CN" dirty="0" smtClean="0">
                <a:solidFill>
                  <a:schemeClr val="tx1"/>
                </a:solidFill>
              </a:rPr>
              <a:t>……</a:t>
            </a:r>
            <a:r>
              <a:rPr lang="zh-CN" altLang="en-US" dirty="0" smtClean="0">
                <a:solidFill>
                  <a:schemeClr val="tx1"/>
                </a:solidFill>
              </a:rPr>
              <a:t>，这个事情想想非常恐怖，所以，我们是做软件的，我们要做好软件产品的质量，从学习软件测试开始。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3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让美军引以为荣的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F22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，出现这样小儿科式的失误，表明美国人的高科技和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F22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优越的性能之中一定潜藏着人为或者人不为的隐患。这一事件，也应该给我国航空科研以深刻启示，技术上的创新和经验上的守旧同样重要，打造中国的空中猛禽，更应该精益求精才是。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4396F-7CC6-42E5-83BE-72592AAF95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92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那有没有同学想，老师问，为什么要进行软件测试，并没有给我们答案，只是分析了几个案例</a:t>
            </a:r>
            <a:endParaRPr lang="en-US" altLang="zh-CN" dirty="0" smtClean="0"/>
          </a:p>
          <a:p>
            <a:r>
              <a:rPr lang="zh-CN" altLang="en-US" dirty="0" smtClean="0"/>
              <a:t>尽早发现和修改缺陷，为什么要尽早发现，等程序发布后，在发现缺陷，已经很晚了；</a:t>
            </a:r>
            <a:endParaRPr lang="en-US" altLang="zh-CN" dirty="0" smtClean="0"/>
          </a:p>
          <a:p>
            <a:r>
              <a:rPr lang="zh-CN" altLang="en-US" dirty="0" smtClean="0"/>
              <a:t>并且措施尽早修改，比如 英特尔奔腾处理器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为什么进行软件测试，因为我们要满足需求，提高用户满意度</a:t>
            </a:r>
            <a:endParaRPr lang="en-US" altLang="zh-CN" dirty="0" smtClean="0"/>
          </a:p>
          <a:p>
            <a:r>
              <a:rPr lang="zh-CN" altLang="en-US" dirty="0" smtClean="0"/>
              <a:t>为什么要进行软件测试，我们要优化软件品质，品质越高，用户满意度越高，市场竞争力大，我们作为开发者或测试者，我们就光荣，你得到的奖励是越多的。</a:t>
            </a:r>
            <a:endParaRPr lang="en-US" altLang="zh-CN" dirty="0" smtClean="0"/>
          </a:p>
          <a:p>
            <a:r>
              <a:rPr lang="zh-CN" altLang="en-US" dirty="0" smtClean="0"/>
              <a:t>比如高德地图，百度地图你用哪一个，哪个好用，用哪个。</a:t>
            </a:r>
            <a:endParaRPr lang="en-US" altLang="zh-CN" dirty="0" smtClean="0"/>
          </a:p>
          <a:p>
            <a:r>
              <a:rPr lang="zh-CN" altLang="en-US" dirty="0" smtClean="0"/>
              <a:t>说了半天什么是软件测试，为什么要进行软件测试，到底怎样做软件测试，简单说就是找缺陷，那什么是软件缺陷？</a:t>
            </a:r>
            <a:endParaRPr lang="en-US" altLang="zh-CN" dirty="0" smtClean="0"/>
          </a:p>
          <a:p>
            <a:r>
              <a:rPr lang="zh-CN" altLang="en-US" dirty="0" smtClean="0"/>
              <a:t>大家先自己说说，缺陷是什么？是影响你程序不能往下进行的，是</a:t>
            </a:r>
            <a:r>
              <a:rPr lang="en-US" altLang="zh-CN" dirty="0" smtClean="0"/>
              <a:t>bug,</a:t>
            </a:r>
            <a:r>
              <a:rPr lang="zh-CN" altLang="en-US" dirty="0" smtClean="0"/>
              <a:t>是爬在第一台计算机继电器上面的虫子？还是什么？我们一起来看看软件缺陷的定义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02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知道了什么是缺陷，那有没有同学想过，为什么会有缺陷，或者说缺陷都来源于哪里？其实从这张图上我们也能够明白，缺陷最大的来源是说明书，很多说明书前后矛盾，改来改去，比如我之前参与过的项目，飞机票订票系统，关于儿童票的定义，需求里写的是订票日期减去出生日期，但实际上是出发日期减去出生日期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另外，还有设计的问题，比如装修，设计时灯的开关在北墙上，但使用时发现开关放在床边更合理。</a:t>
            </a:r>
            <a:endParaRPr lang="en-US" altLang="zh-CN" dirty="0" smtClean="0"/>
          </a:p>
          <a:p>
            <a:r>
              <a:rPr lang="zh-CN" altLang="en-US" dirty="0" smtClean="0"/>
              <a:t>等等，包括编码错误和其他错误 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我们知道了为什么会出现缺陷，大家有没有想过一个缺陷的修改费用问题，就拿刚刚讲的几个案例来看，迪斯尼公司的游戏光碟，修复费用，名誉损失，不计期数，恐怕你出了问题，把光碟钱退给用户，估计不行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美国爱国者导弹系统，人命的损失，战争的失利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因特尔奔腾处理器，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亿美金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等等，说起来都是眼泪！那从这些案例当中，我们也可以总结出软件缺陷修复费用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16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软件未实现的功能，比如超市的收银系统，能扫码，能结账，但是不能给顾客积分，但是超市提出的需求里面有这一项，你没做，你结账系统做得再好，在稳定，这也是一个缺陷，因为需要说明书中有，而没有做；</a:t>
            </a:r>
            <a:endParaRPr lang="en-US" altLang="zh-CN" dirty="0" smtClean="0"/>
          </a:p>
          <a:p>
            <a:r>
              <a:rPr lang="zh-CN" altLang="en-US" dirty="0" smtClean="0"/>
              <a:t>产品出现，产品说明书中不该出现的错误，这个不用举例了，不该出现的错误，收银系统结账有问题，当然是缺陷，</a:t>
            </a:r>
            <a:r>
              <a:rPr lang="en-US" altLang="zh-CN" dirty="0" smtClean="0"/>
              <a:t>bug;</a:t>
            </a:r>
          </a:p>
          <a:p>
            <a:r>
              <a:rPr lang="zh-CN" altLang="en-US" dirty="0" smtClean="0"/>
              <a:t>产品出现了说明书中未提到的功能：比如，门禁系统，刷卡开门，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分钟以后关门，我就要这个功能，你做出来的晚上</a:t>
            </a:r>
            <a:r>
              <a:rPr lang="en-US" altLang="zh-CN" dirty="0" smtClean="0"/>
              <a:t>11</a:t>
            </a:r>
            <a:r>
              <a:rPr lang="zh-CN" altLang="en-US" dirty="0" smtClean="0"/>
              <a:t>点后，刷卡也开不了，这是不是画蛇添足，这也是</a:t>
            </a:r>
            <a:r>
              <a:rPr lang="en-US" altLang="zh-CN" dirty="0" smtClean="0"/>
              <a:t>bug;</a:t>
            </a:r>
          </a:p>
          <a:p>
            <a:r>
              <a:rPr lang="zh-CN" altLang="en-US" dirty="0" smtClean="0"/>
              <a:t>说明书中没有明确提及但应该实现的目标：比如手机话费计费系统，虽然没有明确提必须稳定，但是也必须稳定，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小时的挂掉，将造成不小的损失。</a:t>
            </a:r>
            <a:endParaRPr lang="en-US" altLang="zh-CN" dirty="0" smtClean="0"/>
          </a:p>
          <a:p>
            <a:r>
              <a:rPr lang="zh-CN" altLang="en-US" dirty="0" smtClean="0"/>
              <a:t>软件不易理解，不易使用，运行缓慢或者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，比如我做的学生作业管理系统，提交分数，半天提交不上去，这也是缺陷，有那么多学生的成绩等着提交呢。对不对，包括客户认为不易使用的都是缺陷，都得改。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D7D06-67E9-4228-9B8A-6529393A63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24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886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28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24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9825" y="133648"/>
            <a:ext cx="8301567" cy="565820"/>
          </a:xfrm>
        </p:spPr>
        <p:txBody>
          <a:bodyPr/>
          <a:lstStyle>
            <a:lvl1pPr>
              <a:defRPr lang="zh-CN" altLang="en-US" sz="3600" b="1" kern="1200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1">
                <a:latin typeface="楷体" pitchFamily="49" charset="-122"/>
                <a:ea typeface="楷体" pitchFamily="49" charset="-122"/>
              </a:defRPr>
            </a:lvl1pPr>
            <a:lvl2pPr>
              <a:defRPr sz="2400" b="1">
                <a:latin typeface="楷体" pitchFamily="49" charset="-122"/>
                <a:ea typeface="楷体" pitchFamily="49" charset="-122"/>
              </a:defRPr>
            </a:lvl2pPr>
            <a:lvl3pPr>
              <a:defRPr sz="1800" b="1">
                <a:latin typeface="楷体" pitchFamily="49" charset="-122"/>
                <a:ea typeface="楷体" pitchFamily="49" charset="-122"/>
              </a:defRPr>
            </a:lvl3pPr>
            <a:lvl4pPr>
              <a:defRPr b="1">
                <a:latin typeface="楷体" pitchFamily="49" charset="-122"/>
                <a:ea typeface="楷体" pitchFamily="49" charset="-122"/>
              </a:defRPr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6B2CC-02D7-4ACE-B452-D8C49738AD0A}" type="slidenum">
              <a:rPr lang="zh-CN" altLang="zh-CN"/>
              <a:pPr>
                <a:defRPr/>
              </a:pPr>
              <a:t>‹#›</a:t>
            </a:fld>
            <a:endParaRPr lang="zh-CN" altLang="zh-CN" sz="3200" b="0"/>
          </a:p>
        </p:txBody>
      </p:sp>
    </p:spTree>
    <p:extLst>
      <p:ext uri="{BB962C8B-B14F-4D97-AF65-F5344CB8AC3E}">
        <p14:creationId xmlns:p14="http://schemas.microsoft.com/office/powerpoint/2010/main" val="2486449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3A77D-823D-48D3-A755-3744EBA39511}" type="datetimeFigureOut">
              <a:rPr lang="zh-CN" altLang="en-US"/>
              <a:pPr>
                <a:defRPr/>
              </a:pPr>
              <a:t>2017/6/30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9E723-BC6C-4ED8-9BE1-1F179F6B24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75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28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24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43517" y="6527801"/>
            <a:ext cx="465667" cy="207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3C422-5C1A-4741-A841-95E2C597F899}" type="slidenum">
              <a:rPr lang="zh-CN" altLang="zh-CN" smtClean="0"/>
              <a:pPr>
                <a:defRPr/>
              </a:pPr>
              <a:t>‹#›</a:t>
            </a:fld>
            <a:endParaRPr lang="zh-CN" altLang="zh-CN" sz="3200" b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46151" y="152400"/>
            <a:ext cx="8128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endParaRPr lang="en-US" altLang="zh-CN" sz="28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6151" y="152400"/>
            <a:ext cx="8128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defRPr/>
            </a:pPr>
            <a:endParaRPr lang="zh-CN" altLang="en-US" sz="2400" smtClean="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4251" y="1230313"/>
            <a:ext cx="10221383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baseline="0">
                <a:latin typeface="Lucida Console" panose="020B0609040504020204" pitchFamily="49" charset="0"/>
              </a:defRPr>
            </a:lvl1pPr>
            <a:lvl2pPr>
              <a:defRPr baseline="0">
                <a:latin typeface="Lucida Console" panose="020B0609040504020204" pitchFamily="49" charset="0"/>
              </a:defRPr>
            </a:lvl2pPr>
            <a:lvl3pPr>
              <a:defRPr baseline="0">
                <a:latin typeface="Lucida Console" panose="020B0609040504020204" pitchFamily="49" charset="0"/>
              </a:defRPr>
            </a:lvl3pPr>
            <a:lvl4pPr>
              <a:defRPr baseline="0">
                <a:latin typeface="Lucida Console" panose="020B0609040504020204" pitchFamily="49" charset="0"/>
              </a:defRPr>
            </a:lvl4pPr>
          </a:lstStyle>
          <a:p>
            <a:pPr lvl="0"/>
            <a:r>
              <a:rPr lang="zh-CN" altLang="zh-CN" dirty="0" smtClean="0"/>
              <a:t>Click to edit Master text styles</a:t>
            </a:r>
          </a:p>
          <a:p>
            <a:pPr lvl="1"/>
            <a:r>
              <a:rPr lang="zh-CN" altLang="zh-CN" dirty="0" smtClean="0"/>
              <a:t>Second level</a:t>
            </a:r>
          </a:p>
          <a:p>
            <a:pPr lvl="2"/>
            <a:r>
              <a:rPr lang="zh-CN" altLang="zh-CN" dirty="0" smtClean="0"/>
              <a:t>Third level</a:t>
            </a:r>
          </a:p>
          <a:p>
            <a:pPr lvl="3"/>
            <a:r>
              <a:rPr lang="zh-CN" altLang="zh-CN" dirty="0" smtClean="0"/>
              <a:t>Fourth level</a:t>
            </a:r>
          </a:p>
        </p:txBody>
      </p:sp>
      <p:sp>
        <p:nvSpPr>
          <p:cNvPr id="10" name="Rectangle 1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63085" y="406400"/>
            <a:ext cx="830156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77669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1177925"/>
            <a:ext cx="106299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C3DB7C-2D6B-4C00-98DC-0DA6EC76AE3B}" type="datetimeFigureOut">
              <a:rPr lang="zh-CN" altLang="en-US" smtClean="0"/>
              <a:t>2017/6/30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3307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600" y="1114424"/>
            <a:ext cx="10515600" cy="480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7345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0900" y="0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bg1"/>
          </a:solidFill>
          <a:latin typeface="Times New Roman" panose="02020603050405020304" pitchFamily="18" charset="0"/>
          <a:ea typeface="楷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7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6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5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58"/>
          <p:cNvSpPr/>
          <p:nvPr/>
        </p:nvSpPr>
        <p:spPr>
          <a:xfrm>
            <a:off x="3852971" y="5941340"/>
            <a:ext cx="1162051" cy="130722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  <a:gd name="connsiteX0" fmla="*/ 452437 w 1600201"/>
              <a:gd name="connsiteY0" fmla="*/ 181691 h 732554"/>
              <a:gd name="connsiteX1" fmla="*/ 1600201 w 1600201"/>
              <a:gd name="connsiteY1" fmla="*/ 0 h 732554"/>
              <a:gd name="connsiteX2" fmla="*/ 0 w 1600201"/>
              <a:gd name="connsiteY2" fmla="*/ 732554 h 732554"/>
              <a:gd name="connsiteX3" fmla="*/ 452437 w 1600201"/>
              <a:gd name="connsiteY3" fmla="*/ 181691 h 732554"/>
              <a:gd name="connsiteX0" fmla="*/ 547687 w 1600201"/>
              <a:gd name="connsiteY0" fmla="*/ 0 h 957263"/>
              <a:gd name="connsiteX1" fmla="*/ 1600201 w 1600201"/>
              <a:gd name="connsiteY1" fmla="*/ 224709 h 957263"/>
              <a:gd name="connsiteX2" fmla="*/ 0 w 1600201"/>
              <a:gd name="connsiteY2" fmla="*/ 957263 h 957263"/>
              <a:gd name="connsiteX3" fmla="*/ 547687 w 1600201"/>
              <a:gd name="connsiteY3" fmla="*/ 0 h 957263"/>
              <a:gd name="connsiteX0" fmla="*/ 547687 w 1162051"/>
              <a:gd name="connsiteY0" fmla="*/ 349966 h 1307229"/>
              <a:gd name="connsiteX1" fmla="*/ 1162051 w 1162051"/>
              <a:gd name="connsiteY1" fmla="*/ 0 h 1307229"/>
              <a:gd name="connsiteX2" fmla="*/ 0 w 1162051"/>
              <a:gd name="connsiteY2" fmla="*/ 1307229 h 1307229"/>
              <a:gd name="connsiteX3" fmla="*/ 547687 w 1162051"/>
              <a:gd name="connsiteY3" fmla="*/ 349966 h 13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1" h="1307229">
                <a:moveTo>
                  <a:pt x="547687" y="349966"/>
                </a:moveTo>
                <a:lnTo>
                  <a:pt x="1162051" y="0"/>
                </a:lnTo>
                <a:lnTo>
                  <a:pt x="0" y="1307229"/>
                </a:lnTo>
                <a:lnTo>
                  <a:pt x="547687" y="349966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"/>
          <p:cNvSpPr/>
          <p:nvPr/>
        </p:nvSpPr>
        <p:spPr>
          <a:xfrm>
            <a:off x="5022140" y="5375663"/>
            <a:ext cx="1474792" cy="557087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792" h="557087">
                <a:moveTo>
                  <a:pt x="0" y="557087"/>
                </a:moveTo>
                <a:lnTo>
                  <a:pt x="211934" y="0"/>
                </a:lnTo>
                <a:lnTo>
                  <a:pt x="1474792" y="433262"/>
                </a:lnTo>
                <a:lnTo>
                  <a:pt x="0" y="557087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58"/>
          <p:cNvSpPr/>
          <p:nvPr/>
        </p:nvSpPr>
        <p:spPr>
          <a:xfrm>
            <a:off x="5241892" y="5165173"/>
            <a:ext cx="1245394" cy="641273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5394" h="641273">
                <a:moveTo>
                  <a:pt x="0" y="203123"/>
                </a:moveTo>
                <a:lnTo>
                  <a:pt x="250032" y="0"/>
                </a:lnTo>
                <a:lnTo>
                  <a:pt x="1245394" y="641273"/>
                </a:lnTo>
                <a:lnTo>
                  <a:pt x="0" y="203123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34"/>
          <p:cNvSpPr/>
          <p:nvPr/>
        </p:nvSpPr>
        <p:spPr>
          <a:xfrm rot="7233140">
            <a:off x="3761347" y="5141123"/>
            <a:ext cx="1793112" cy="804826"/>
          </a:xfrm>
          <a:custGeom>
            <a:avLst/>
            <a:gdLst>
              <a:gd name="connsiteX0" fmla="*/ 0 w 1634073"/>
              <a:gd name="connsiteY0" fmla="*/ 702844 h 702844"/>
              <a:gd name="connsiteX1" fmla="*/ 412538 w 1634073"/>
              <a:gd name="connsiteY1" fmla="*/ 0 h 702844"/>
              <a:gd name="connsiteX2" fmla="*/ 1634073 w 1634073"/>
              <a:gd name="connsiteY2" fmla="*/ 702844 h 702844"/>
              <a:gd name="connsiteX3" fmla="*/ 0 w 1634073"/>
              <a:gd name="connsiteY3" fmla="*/ 702844 h 702844"/>
              <a:gd name="connsiteX0" fmla="*/ 0 w 1767688"/>
              <a:gd name="connsiteY0" fmla="*/ 807522 h 807522"/>
              <a:gd name="connsiteX1" fmla="*/ 546153 w 1767688"/>
              <a:gd name="connsiteY1" fmla="*/ 0 h 807522"/>
              <a:gd name="connsiteX2" fmla="*/ 1767688 w 1767688"/>
              <a:gd name="connsiteY2" fmla="*/ 702844 h 807522"/>
              <a:gd name="connsiteX3" fmla="*/ 0 w 1767688"/>
              <a:gd name="connsiteY3" fmla="*/ 807522 h 807522"/>
              <a:gd name="connsiteX0" fmla="*/ 0 w 1793112"/>
              <a:gd name="connsiteY0" fmla="*/ 807522 h 807522"/>
              <a:gd name="connsiteX1" fmla="*/ 546153 w 1793112"/>
              <a:gd name="connsiteY1" fmla="*/ 0 h 807522"/>
              <a:gd name="connsiteX2" fmla="*/ 1793112 w 1793112"/>
              <a:gd name="connsiteY2" fmla="*/ 802128 h 807522"/>
              <a:gd name="connsiteX3" fmla="*/ 0 w 1793112"/>
              <a:gd name="connsiteY3" fmla="*/ 807522 h 807522"/>
              <a:gd name="connsiteX0" fmla="*/ 0 w 1793112"/>
              <a:gd name="connsiteY0" fmla="*/ 804826 h 804826"/>
              <a:gd name="connsiteX1" fmla="*/ 466633 w 1793112"/>
              <a:gd name="connsiteY1" fmla="*/ 0 h 804826"/>
              <a:gd name="connsiteX2" fmla="*/ 1793112 w 1793112"/>
              <a:gd name="connsiteY2" fmla="*/ 799432 h 804826"/>
              <a:gd name="connsiteX3" fmla="*/ 0 w 1793112"/>
              <a:gd name="connsiteY3" fmla="*/ 804826 h 80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3112" h="804826">
                <a:moveTo>
                  <a:pt x="0" y="804826"/>
                </a:moveTo>
                <a:lnTo>
                  <a:pt x="466633" y="0"/>
                </a:lnTo>
                <a:lnTo>
                  <a:pt x="1793112" y="799432"/>
                </a:lnTo>
                <a:lnTo>
                  <a:pt x="0" y="804826"/>
                </a:lnTo>
                <a:close/>
              </a:path>
            </a:pathLst>
          </a:custGeom>
          <a:solidFill>
            <a:srgbClr val="EE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33824" y="459561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7"/>
          </p:cNvCxnSpPr>
          <p:nvPr/>
        </p:nvCxnSpPr>
        <p:spPr>
          <a:xfrm flipV="1">
            <a:off x="3372848" y="4290821"/>
            <a:ext cx="1232563" cy="31149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584932" y="4272723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3867149" y="4584996"/>
            <a:ext cx="889220" cy="1524954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0" idx="1"/>
          </p:cNvCxnSpPr>
          <p:nvPr/>
        </p:nvCxnSpPr>
        <p:spPr>
          <a:xfrm flipH="1" flipV="1">
            <a:off x="3515359" y="4917416"/>
            <a:ext cx="330288" cy="1187970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3538220" y="4894557"/>
            <a:ext cx="1692139" cy="475776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6" idx="1"/>
            <a:endCxn id="18" idx="5"/>
          </p:cNvCxnSpPr>
          <p:nvPr/>
        </p:nvCxnSpPr>
        <p:spPr>
          <a:xfrm flipH="1" flipV="1">
            <a:off x="4623956" y="4311747"/>
            <a:ext cx="588881" cy="1042423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30" idx="7"/>
            <a:endCxn id="26" idx="3"/>
          </p:cNvCxnSpPr>
          <p:nvPr/>
        </p:nvCxnSpPr>
        <p:spPr>
          <a:xfrm flipV="1">
            <a:off x="3877976" y="5386499"/>
            <a:ext cx="1334861" cy="718887"/>
          </a:xfrm>
          <a:prstGeom prst="line">
            <a:avLst/>
          </a:prstGeom>
          <a:ln w="6350">
            <a:solidFill>
              <a:srgbClr val="C7CB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999835" y="5918019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76857" y="5153904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206142" y="5347475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1"/>
          <p:cNvSpPr/>
          <p:nvPr/>
        </p:nvSpPr>
        <p:spPr>
          <a:xfrm>
            <a:off x="3846920" y="6116559"/>
            <a:ext cx="560392" cy="1135731"/>
          </a:xfrm>
          <a:custGeom>
            <a:avLst/>
            <a:gdLst>
              <a:gd name="connsiteX0" fmla="*/ 0 w 1141417"/>
              <a:gd name="connsiteY0" fmla="*/ 877762 h 877762"/>
              <a:gd name="connsiteX1" fmla="*/ 570709 w 1141417"/>
              <a:gd name="connsiteY1" fmla="*/ 0 h 877762"/>
              <a:gd name="connsiteX2" fmla="*/ 1141417 w 1141417"/>
              <a:gd name="connsiteY2" fmla="*/ 877762 h 877762"/>
              <a:gd name="connsiteX3" fmla="*/ 0 w 1141417"/>
              <a:gd name="connsiteY3" fmla="*/ 877762 h 877762"/>
              <a:gd name="connsiteX0" fmla="*/ 0 w 1833567"/>
              <a:gd name="connsiteY0" fmla="*/ 877762 h 877762"/>
              <a:gd name="connsiteX1" fmla="*/ 570709 w 1833567"/>
              <a:gd name="connsiteY1" fmla="*/ 0 h 877762"/>
              <a:gd name="connsiteX2" fmla="*/ 1833567 w 1833567"/>
              <a:gd name="connsiteY2" fmla="*/ 433262 h 877762"/>
              <a:gd name="connsiteX3" fmla="*/ 0 w 1833567"/>
              <a:gd name="connsiteY3" fmla="*/ 877762 h 877762"/>
              <a:gd name="connsiteX0" fmla="*/ 0 w 1268417"/>
              <a:gd name="connsiteY0" fmla="*/ 426912 h 433262"/>
              <a:gd name="connsiteX1" fmla="*/ 5559 w 1268417"/>
              <a:gd name="connsiteY1" fmla="*/ 0 h 433262"/>
              <a:gd name="connsiteX2" fmla="*/ 1268417 w 1268417"/>
              <a:gd name="connsiteY2" fmla="*/ 433262 h 433262"/>
              <a:gd name="connsiteX3" fmla="*/ 0 w 1268417"/>
              <a:gd name="connsiteY3" fmla="*/ 426912 h 433262"/>
              <a:gd name="connsiteX0" fmla="*/ 0 w 1474792"/>
              <a:gd name="connsiteY0" fmla="*/ 557087 h 557087"/>
              <a:gd name="connsiteX1" fmla="*/ 211934 w 1474792"/>
              <a:gd name="connsiteY1" fmla="*/ 0 h 557087"/>
              <a:gd name="connsiteX2" fmla="*/ 1474792 w 1474792"/>
              <a:gd name="connsiteY2" fmla="*/ 433262 h 557087"/>
              <a:gd name="connsiteX3" fmla="*/ 0 w 1474792"/>
              <a:gd name="connsiteY3" fmla="*/ 557087 h 557087"/>
              <a:gd name="connsiteX0" fmla="*/ 0 w 579442"/>
              <a:gd name="connsiteY0" fmla="*/ 557087 h 557087"/>
              <a:gd name="connsiteX1" fmla="*/ 211934 w 579442"/>
              <a:gd name="connsiteY1" fmla="*/ 0 h 557087"/>
              <a:gd name="connsiteX2" fmla="*/ 579442 w 579442"/>
              <a:gd name="connsiteY2" fmla="*/ 273719 h 557087"/>
              <a:gd name="connsiteX3" fmla="*/ 0 w 579442"/>
              <a:gd name="connsiteY3" fmla="*/ 557087 h 557087"/>
              <a:gd name="connsiteX0" fmla="*/ 0 w 758036"/>
              <a:gd name="connsiteY0" fmla="*/ 557087 h 557087"/>
              <a:gd name="connsiteX1" fmla="*/ 211934 w 758036"/>
              <a:gd name="connsiteY1" fmla="*/ 0 h 557087"/>
              <a:gd name="connsiteX2" fmla="*/ 758036 w 758036"/>
              <a:gd name="connsiteY2" fmla="*/ 164181 h 557087"/>
              <a:gd name="connsiteX3" fmla="*/ 0 w 758036"/>
              <a:gd name="connsiteY3" fmla="*/ 557087 h 557087"/>
              <a:gd name="connsiteX0" fmla="*/ 0 w 569917"/>
              <a:gd name="connsiteY0" fmla="*/ 1145256 h 1145256"/>
              <a:gd name="connsiteX1" fmla="*/ 23815 w 569917"/>
              <a:gd name="connsiteY1" fmla="*/ 0 h 1145256"/>
              <a:gd name="connsiteX2" fmla="*/ 569917 w 569917"/>
              <a:gd name="connsiteY2" fmla="*/ 164181 h 1145256"/>
              <a:gd name="connsiteX3" fmla="*/ 0 w 569917"/>
              <a:gd name="connsiteY3" fmla="*/ 1145256 h 1145256"/>
              <a:gd name="connsiteX0" fmla="*/ 0 w 560392"/>
              <a:gd name="connsiteY0" fmla="*/ 1135731 h 1135731"/>
              <a:gd name="connsiteX1" fmla="*/ 14290 w 560392"/>
              <a:gd name="connsiteY1" fmla="*/ 0 h 1135731"/>
              <a:gd name="connsiteX2" fmla="*/ 560392 w 560392"/>
              <a:gd name="connsiteY2" fmla="*/ 164181 h 1135731"/>
              <a:gd name="connsiteX3" fmla="*/ 0 w 560392"/>
              <a:gd name="connsiteY3" fmla="*/ 1135731 h 1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392" h="1135731">
                <a:moveTo>
                  <a:pt x="0" y="1135731"/>
                </a:moveTo>
                <a:lnTo>
                  <a:pt x="14290" y="0"/>
                </a:lnTo>
                <a:lnTo>
                  <a:pt x="560392" y="164181"/>
                </a:lnTo>
                <a:lnTo>
                  <a:pt x="0" y="1135731"/>
                </a:lnTo>
                <a:close/>
              </a:path>
            </a:pathLst>
          </a:custGeom>
          <a:solidFill>
            <a:srgbClr val="EDEEEF"/>
          </a:solidFill>
          <a:ln>
            <a:solidFill>
              <a:srgbClr val="E4E6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32756" y="7236039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58"/>
          <p:cNvSpPr/>
          <p:nvPr/>
        </p:nvSpPr>
        <p:spPr>
          <a:xfrm>
            <a:off x="3866500" y="5939814"/>
            <a:ext cx="1147764" cy="348379"/>
          </a:xfrm>
          <a:custGeom>
            <a:avLst/>
            <a:gdLst>
              <a:gd name="connsiteX0" fmla="*/ 0 w 628650"/>
              <a:gd name="connsiteY0" fmla="*/ 215029 h 215029"/>
              <a:gd name="connsiteX1" fmla="*/ 314325 w 628650"/>
              <a:gd name="connsiteY1" fmla="*/ 0 h 215029"/>
              <a:gd name="connsiteX2" fmla="*/ 628650 w 628650"/>
              <a:gd name="connsiteY2" fmla="*/ 215029 h 215029"/>
              <a:gd name="connsiteX3" fmla="*/ 0 w 628650"/>
              <a:gd name="connsiteY3" fmla="*/ 215029 h 215029"/>
              <a:gd name="connsiteX0" fmla="*/ 14287 w 642937"/>
              <a:gd name="connsiteY0" fmla="*/ 186454 h 186454"/>
              <a:gd name="connsiteX1" fmla="*/ 0 w 642937"/>
              <a:gd name="connsiteY1" fmla="*/ 0 h 186454"/>
              <a:gd name="connsiteX2" fmla="*/ 642937 w 642937"/>
              <a:gd name="connsiteY2" fmla="*/ 186454 h 186454"/>
              <a:gd name="connsiteX3" fmla="*/ 14287 w 642937"/>
              <a:gd name="connsiteY3" fmla="*/ 186454 h 186454"/>
              <a:gd name="connsiteX0" fmla="*/ 14287 w 995362"/>
              <a:gd name="connsiteY0" fmla="*/ 186454 h 641273"/>
              <a:gd name="connsiteX1" fmla="*/ 0 w 995362"/>
              <a:gd name="connsiteY1" fmla="*/ 0 h 641273"/>
              <a:gd name="connsiteX2" fmla="*/ 995362 w 995362"/>
              <a:gd name="connsiteY2" fmla="*/ 641273 h 641273"/>
              <a:gd name="connsiteX3" fmla="*/ 14287 w 995362"/>
              <a:gd name="connsiteY3" fmla="*/ 186454 h 641273"/>
              <a:gd name="connsiteX0" fmla="*/ 0 w 1245394"/>
              <a:gd name="connsiteY0" fmla="*/ 203123 h 641273"/>
              <a:gd name="connsiteX1" fmla="*/ 250032 w 1245394"/>
              <a:gd name="connsiteY1" fmla="*/ 0 h 641273"/>
              <a:gd name="connsiteX2" fmla="*/ 1245394 w 1245394"/>
              <a:gd name="connsiteY2" fmla="*/ 641273 h 641273"/>
              <a:gd name="connsiteX3" fmla="*/ 0 w 1245394"/>
              <a:gd name="connsiteY3" fmla="*/ 203123 h 641273"/>
              <a:gd name="connsiteX0" fmla="*/ 0 w 1774032"/>
              <a:gd name="connsiteY0" fmla="*/ 112635 h 641273"/>
              <a:gd name="connsiteX1" fmla="*/ 778670 w 1774032"/>
              <a:gd name="connsiteY1" fmla="*/ 0 h 641273"/>
              <a:gd name="connsiteX2" fmla="*/ 1774032 w 1774032"/>
              <a:gd name="connsiteY2" fmla="*/ 641273 h 641273"/>
              <a:gd name="connsiteX3" fmla="*/ 0 w 1774032"/>
              <a:gd name="connsiteY3" fmla="*/ 112635 h 641273"/>
              <a:gd name="connsiteX0" fmla="*/ 0 w 1774032"/>
              <a:gd name="connsiteY0" fmla="*/ 181691 h 710329"/>
              <a:gd name="connsiteX1" fmla="*/ 1147764 w 1774032"/>
              <a:gd name="connsiteY1" fmla="*/ 0 h 710329"/>
              <a:gd name="connsiteX2" fmla="*/ 1774032 w 1774032"/>
              <a:gd name="connsiteY2" fmla="*/ 710329 h 710329"/>
              <a:gd name="connsiteX3" fmla="*/ 0 w 1774032"/>
              <a:gd name="connsiteY3" fmla="*/ 181691 h 710329"/>
              <a:gd name="connsiteX0" fmla="*/ 0 w 1147764"/>
              <a:gd name="connsiteY0" fmla="*/ 181691 h 348379"/>
              <a:gd name="connsiteX1" fmla="*/ 1147764 w 1147764"/>
              <a:gd name="connsiteY1" fmla="*/ 0 h 348379"/>
              <a:gd name="connsiteX2" fmla="*/ 547688 w 1147764"/>
              <a:gd name="connsiteY2" fmla="*/ 348379 h 348379"/>
              <a:gd name="connsiteX3" fmla="*/ 0 w 1147764"/>
              <a:gd name="connsiteY3" fmla="*/ 181691 h 34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764" h="348379">
                <a:moveTo>
                  <a:pt x="0" y="181691"/>
                </a:moveTo>
                <a:lnTo>
                  <a:pt x="1147764" y="0"/>
                </a:lnTo>
                <a:lnTo>
                  <a:pt x="547688" y="348379"/>
                </a:lnTo>
                <a:lnTo>
                  <a:pt x="0" y="181691"/>
                </a:lnTo>
                <a:close/>
              </a:path>
            </a:pathLst>
          </a:custGeom>
          <a:solidFill>
            <a:srgbClr val="F2F2F2"/>
          </a:solidFill>
          <a:ln w="6350">
            <a:solidFill>
              <a:srgbClr val="E3E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838952" y="6098691"/>
            <a:ext cx="45719" cy="45719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84289" y="6274857"/>
            <a:ext cx="36000" cy="360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491063" y="5794987"/>
            <a:ext cx="28800" cy="28800"/>
          </a:xfrm>
          <a:prstGeom prst="ellipse">
            <a:avLst/>
          </a:prstGeom>
          <a:solidFill>
            <a:srgbClr val="C7C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540"/>
            <a:ext cx="12192000" cy="35306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-12700" y="1539875"/>
            <a:ext cx="12204700" cy="4019550"/>
            <a:chOff x="-12700" y="1539875"/>
            <a:chExt cx="12204700" cy="401955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" r="17638"/>
            <a:stretch/>
          </p:blipFill>
          <p:spPr>
            <a:xfrm>
              <a:off x="-12700" y="1539875"/>
              <a:ext cx="12204700" cy="4019550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578100" y="2501900"/>
              <a:ext cx="5105400" cy="2362200"/>
            </a:xfrm>
            <a:prstGeom prst="rect">
              <a:avLst/>
            </a:prstGeom>
            <a:solidFill>
              <a:srgbClr val="206A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0850" y="4864100"/>
            <a:ext cx="519178" cy="1524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6492" y="2627241"/>
            <a:ext cx="55883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第一部分 软件测试概述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4766" y="3568994"/>
            <a:ext cx="5090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1.1</a:t>
            </a: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软件测试背景知识</a:t>
            </a:r>
          </a:p>
        </p:txBody>
      </p:sp>
      <p:pic>
        <p:nvPicPr>
          <p:cNvPr id="34" name="日向大介 - 24／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406879" y="9344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4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为什么进行软件测试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1962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日，携带着飞向金星的无人驾驶飞船水手</a:t>
            </a:r>
            <a:r>
              <a:rPr lang="en-US" altLang="zh-CN" dirty="0"/>
              <a:t>1</a:t>
            </a:r>
            <a:r>
              <a:rPr lang="zh-CN" altLang="en-US" dirty="0"/>
              <a:t>号的火箭在升空</a:t>
            </a:r>
            <a:r>
              <a:rPr lang="en-US" altLang="zh-CN" dirty="0"/>
              <a:t>290</a:t>
            </a:r>
            <a:r>
              <a:rPr lang="zh-CN" altLang="en-US" dirty="0"/>
              <a:t>秒后，偏离了</a:t>
            </a:r>
            <a:r>
              <a:rPr lang="zh-CN" altLang="en-US" dirty="0" smtClean="0"/>
              <a:t>轨道</a:t>
            </a:r>
            <a:endParaRPr lang="zh-CN" altLang="en-US" dirty="0"/>
          </a:p>
          <a:p>
            <a:r>
              <a:rPr lang="zh-CN" altLang="en-US" dirty="0"/>
              <a:t>地面计算机的程序：</a:t>
            </a:r>
          </a:p>
          <a:p>
            <a:pPr lvl="1"/>
            <a:r>
              <a:rPr lang="en-US" altLang="zh-CN" dirty="0"/>
              <a:t>if not </a:t>
            </a:r>
            <a:r>
              <a:rPr lang="zh-CN" altLang="en-US" dirty="0"/>
              <a:t>雷达能够与火箭联系</a:t>
            </a:r>
            <a:r>
              <a:rPr lang="en-US" altLang="zh-CN" dirty="0"/>
              <a:t>Then</a:t>
            </a:r>
          </a:p>
          <a:p>
            <a:pPr lvl="1"/>
            <a:r>
              <a:rPr lang="en-US" altLang="zh-CN" dirty="0"/>
              <a:t>         </a:t>
            </a:r>
            <a:r>
              <a:rPr lang="zh-CN" altLang="en-US" dirty="0"/>
              <a:t>不要纠正火箭的的飞行路线</a:t>
            </a:r>
          </a:p>
          <a:p>
            <a:pPr lvl="1"/>
            <a:r>
              <a:rPr lang="zh-CN" altLang="en-US" dirty="0"/>
              <a:t>由于人为错误：语句中的</a:t>
            </a:r>
            <a:r>
              <a:rPr lang="en-US" altLang="zh-CN" dirty="0"/>
              <a:t>not</a:t>
            </a:r>
            <a:r>
              <a:rPr lang="zh-CN" altLang="en-US" dirty="0"/>
              <a:t>被丢掉了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866" y="2600452"/>
            <a:ext cx="4422053" cy="27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为什么进行软件测试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7400" y="1012824"/>
            <a:ext cx="10515600" cy="4803775"/>
          </a:xfrm>
        </p:spPr>
        <p:txBody>
          <a:bodyPr/>
          <a:lstStyle/>
          <a:p>
            <a:r>
              <a:rPr lang="en-US" altLang="zh-CN" dirty="0" smtClean="0"/>
              <a:t>2007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12</a:t>
            </a:r>
            <a:r>
              <a:rPr lang="zh-CN" altLang="en-US" dirty="0" smtClean="0"/>
              <a:t>日，美国空军第四代</a:t>
            </a:r>
            <a:r>
              <a:rPr lang="en-US" altLang="zh-CN" dirty="0" smtClean="0"/>
              <a:t>F22</a:t>
            </a:r>
            <a:r>
              <a:rPr lang="zh-CN" altLang="en-US" dirty="0" smtClean="0"/>
              <a:t>型“猛禽” 按计划</a:t>
            </a:r>
            <a:r>
              <a:rPr lang="zh-CN" altLang="en-US" dirty="0"/>
              <a:t>转场飞往日本嘉手纳空军基地，途中将飞越国际日期变更线，即要从今天飞往明天，在飞越变更线后，猛禽机载系统仍显示的是今天和卫星导航系统显示的明天无法同步</a:t>
            </a:r>
            <a:r>
              <a:rPr lang="zh-CN" altLang="en-US" dirty="0" smtClean="0"/>
              <a:t>，</a:t>
            </a:r>
            <a:r>
              <a:rPr lang="zh-CN" altLang="en-US" dirty="0"/>
              <a:t>燃料分系统、导航、部分通讯系统完全失灵，飞行员进行了多次努力也未能重启这些</a:t>
            </a:r>
            <a:r>
              <a:rPr lang="zh-CN" altLang="en-US" dirty="0" smtClean="0"/>
              <a:t>系统，</a:t>
            </a:r>
            <a:r>
              <a:rPr lang="en-US" altLang="zh-CN" dirty="0" smtClean="0"/>
              <a:t>12</a:t>
            </a:r>
            <a:r>
              <a:rPr lang="zh-CN" altLang="en-US" dirty="0"/>
              <a:t>架猛禽被迫</a:t>
            </a:r>
            <a:r>
              <a:rPr lang="zh-CN" altLang="en-US" dirty="0" smtClean="0"/>
              <a:t>返航</a:t>
            </a:r>
            <a:endParaRPr lang="zh-CN" altLang="en-US" dirty="0"/>
          </a:p>
        </p:txBody>
      </p:sp>
      <p:sp>
        <p:nvSpPr>
          <p:cNvPr id="4" name="AutoShape 2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 descr="https://app.yinxiang.com/shard/s42/res/e8807c91-597e-4a34-b5b7-94154f709b0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733" y="4259409"/>
            <a:ext cx="3333333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为什么进行软件测试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微软操作系统自带记事本问题</a:t>
            </a:r>
            <a:endParaRPr lang="en-US" altLang="zh-CN" dirty="0"/>
          </a:p>
          <a:p>
            <a:pPr lvl="1"/>
            <a:r>
              <a:rPr lang="zh-CN" altLang="en-US" dirty="0"/>
              <a:t>自己打开记事本，在上面输入“联通”，保存，关闭，再打开</a:t>
            </a:r>
          </a:p>
          <a:p>
            <a:pPr marL="168275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8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为什么进行软件测试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6530" y="1126780"/>
            <a:ext cx="10515600" cy="4803775"/>
          </a:xfrm>
        </p:spPr>
        <p:txBody>
          <a:bodyPr/>
          <a:lstStyle/>
          <a:p>
            <a:pPr eaLnBrk="0" hangingPunct="0"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发现</a:t>
            </a:r>
            <a:r>
              <a:rPr lang="en-US" altLang="zh-CN" dirty="0" smtClean="0">
                <a:solidFill>
                  <a:schemeClr val="tx1"/>
                </a:solidFill>
              </a:rPr>
              <a:t>bug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尽早发现</a:t>
            </a:r>
            <a:r>
              <a:rPr lang="en-US" altLang="zh-CN" dirty="0" smtClean="0">
                <a:solidFill>
                  <a:schemeClr val="tx1"/>
                </a:solidFill>
              </a:rPr>
              <a:t>bug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促使</a:t>
            </a:r>
            <a:r>
              <a:rPr lang="zh-CN" altLang="en-US" dirty="0">
                <a:solidFill>
                  <a:schemeClr val="tx1"/>
                </a:solidFill>
              </a:rPr>
              <a:t>尽早修改</a:t>
            </a:r>
            <a:r>
              <a:rPr lang="en-US" altLang="zh-CN" dirty="0">
                <a:solidFill>
                  <a:schemeClr val="tx1"/>
                </a:solidFill>
              </a:rPr>
              <a:t>bug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/>
                </a:solidFill>
              </a:rPr>
              <a:t>满足需求提高用户的满意程度</a:t>
            </a:r>
            <a:endParaRPr lang="en-US" altLang="zh-CN" dirty="0">
              <a:solidFill>
                <a:schemeClr val="tx1"/>
              </a:solidFill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/>
                </a:solidFill>
              </a:rPr>
              <a:t>优化软件品质</a:t>
            </a:r>
          </a:p>
        </p:txBody>
      </p:sp>
    </p:spTree>
    <p:extLst>
      <p:ext uri="{BB962C8B-B14F-4D97-AF65-F5344CB8AC3E}">
        <p14:creationId xmlns:p14="http://schemas.microsoft.com/office/powerpoint/2010/main" val="26035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 smtClean="0"/>
              <a:t>软件缺陷分布比例及修复费用</a:t>
            </a:r>
            <a:endParaRPr lang="zh-CN" altLang="en-US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332789" y="817693"/>
            <a:ext cx="4835761" cy="5495227"/>
            <a:chOff x="569774" y="1231254"/>
            <a:chExt cx="4835761" cy="5495227"/>
          </a:xfrm>
        </p:grpSpPr>
        <p:grpSp>
          <p:nvGrpSpPr>
            <p:cNvPr id="5" name="组合 18"/>
            <p:cNvGrpSpPr>
              <a:grpSpLocks/>
            </p:cNvGrpSpPr>
            <p:nvPr/>
          </p:nvGrpSpPr>
          <p:grpSpPr bwMode="auto">
            <a:xfrm>
              <a:off x="569774" y="1231254"/>
              <a:ext cx="4835761" cy="4441425"/>
              <a:chOff x="2454275" y="1616075"/>
              <a:chExt cx="4114800" cy="3975101"/>
            </a:xfrm>
          </p:grpSpPr>
          <p:sp>
            <p:nvSpPr>
              <p:cNvPr id="6" name="Oval 5"/>
              <p:cNvSpPr>
                <a:spLocks noChangeArrowheads="1"/>
              </p:cNvSpPr>
              <p:nvPr/>
            </p:nvSpPr>
            <p:spPr bwMode="auto">
              <a:xfrm>
                <a:off x="2454275" y="1616075"/>
                <a:ext cx="4114800" cy="3975101"/>
              </a:xfrm>
              <a:prstGeom prst="ellipse">
                <a:avLst/>
              </a:prstGeom>
              <a:solidFill>
                <a:srgbClr val="FFC000"/>
              </a:solidFill>
              <a:ln w="28575">
                <a:noFill/>
                <a:round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/>
              <a:lstStyle/>
              <a:p>
                <a:pPr>
                  <a:defRPr/>
                </a:pPr>
                <a:endParaRPr lang="zh-CN" altLang="en-US" sz="2400" b="1">
                  <a:effectLst>
                    <a:reflection blurRad="6350" stA="55000" endA="300" endPos="45500" dir="5400000" sy="-100000" algn="bl" rotWithShape="0"/>
                  </a:effectLst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" name="Line 6"/>
              <p:cNvSpPr>
                <a:spLocks noChangeShapeType="1"/>
              </p:cNvSpPr>
              <p:nvPr/>
            </p:nvSpPr>
            <p:spPr bwMode="auto">
              <a:xfrm flipH="1">
                <a:off x="4511675" y="1616075"/>
                <a:ext cx="128588" cy="2082195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8" name="Line 7"/>
              <p:cNvSpPr>
                <a:spLocks noChangeShapeType="1"/>
              </p:cNvSpPr>
              <p:nvPr/>
            </p:nvSpPr>
            <p:spPr bwMode="auto">
              <a:xfrm flipH="1">
                <a:off x="3611563" y="3698270"/>
                <a:ext cx="900113" cy="1703614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H="1" flipV="1">
                <a:off x="2582863" y="2941108"/>
                <a:ext cx="1928813" cy="757162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H="1" flipV="1">
                <a:off x="3354388" y="1994656"/>
                <a:ext cx="1157288" cy="1703614"/>
              </a:xfrm>
              <a:prstGeom prst="line">
                <a:avLst/>
              </a:prstGeom>
              <a:noFill/>
              <a:ln w="19050">
                <a:solidFill>
                  <a:srgbClr val="000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400" b="1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3773215" y="1626996"/>
                <a:ext cx="642938" cy="757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zh-CN" altLang="en-US" sz="2400" b="1" dirty="0">
                  <a:solidFill>
                    <a:schemeClr val="bg2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4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  他</a:t>
                </a:r>
              </a:p>
              <a:p>
                <a:pPr algn="ctr"/>
                <a:r>
                  <a:rPr lang="zh-CN" altLang="en-US" sz="24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10%</a:t>
                </a:r>
              </a:p>
            </p:txBody>
          </p:sp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4768850" y="3168014"/>
                <a:ext cx="1617753" cy="13250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zh-CN" altLang="en-US" sz="24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软件产品说明书（需求）</a:t>
                </a:r>
              </a:p>
              <a:p>
                <a:pPr algn="ctr"/>
                <a:r>
                  <a:rPr lang="zh-CN" altLang="en-US" sz="24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56%</a:t>
                </a:r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2711450" y="2308927"/>
                <a:ext cx="1157288" cy="9464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zh-CN" altLang="en-US" sz="2400" b="1" dirty="0">
                  <a:solidFill>
                    <a:schemeClr val="bg2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4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编写代码</a:t>
                </a:r>
              </a:p>
              <a:p>
                <a:pPr algn="ctr"/>
                <a:r>
                  <a:rPr lang="zh-CN" altLang="en-US" sz="24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7%</a:t>
                </a:r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3097213" y="3887561"/>
                <a:ext cx="642938" cy="757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zh-CN" altLang="en-US" sz="24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设  计27%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944613" y="6203261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1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缺陷分布图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73880" y="796413"/>
            <a:ext cx="7518120" cy="5590397"/>
            <a:chOff x="144016" y="1484313"/>
            <a:chExt cx="7403980" cy="602769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59632" y="1484313"/>
              <a:ext cx="6288364" cy="4032448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547664" y="5507535"/>
              <a:ext cx="504056" cy="200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说明书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368352" y="5492811"/>
              <a:ext cx="504056" cy="138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设计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657798" y="5477327"/>
              <a:ext cx="504056" cy="138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编码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804767" y="5378733"/>
              <a:ext cx="504056" cy="138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测试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4213" y="5373216"/>
              <a:ext cx="478929" cy="138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发布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44691" y="4941168"/>
              <a:ext cx="602973" cy="75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$1</a:t>
              </a:r>
              <a:endPara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95871" y="3866563"/>
              <a:ext cx="904459" cy="75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$10</a:t>
              </a:r>
              <a:endPara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67544" y="2780928"/>
              <a:ext cx="947860" cy="75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$100</a:t>
              </a:r>
              <a:endPara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44016" y="1979549"/>
              <a:ext cx="1403648" cy="75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$1000+</a:t>
              </a:r>
            </a:p>
          </p:txBody>
        </p:sp>
      </p:grpSp>
      <p:sp>
        <p:nvSpPr>
          <p:cNvPr id="28" name="内容占位符 27"/>
          <p:cNvSpPr txBox="1">
            <a:spLocks noGrp="1"/>
          </p:cNvSpPr>
          <p:nvPr>
            <p:ph idx="1"/>
          </p:nvPr>
        </p:nvSpPr>
        <p:spPr>
          <a:xfrm rot="16200000">
            <a:off x="9206100" y="3657156"/>
            <a:ext cx="830997" cy="48037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indent="0">
              <a:buNone/>
            </a:pPr>
            <a:r>
              <a:rPr lang="zh-CN" altLang="en-US" sz="28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修复缺陷的费用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11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" y="723332"/>
            <a:ext cx="12192000" cy="43307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12432" y="175201"/>
            <a:ext cx="1008609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grpSp>
        <p:nvGrpSpPr>
          <p:cNvPr id="56" name="Group 238"/>
          <p:cNvGrpSpPr>
            <a:grpSpLocks/>
          </p:cNvGrpSpPr>
          <p:nvPr/>
        </p:nvGrpSpPr>
        <p:grpSpPr bwMode="auto">
          <a:xfrm>
            <a:off x="2903990" y="1516763"/>
            <a:ext cx="5105400" cy="555625"/>
            <a:chOff x="1248" y="2640"/>
            <a:chExt cx="3216" cy="350"/>
          </a:xfrm>
        </p:grpSpPr>
        <p:sp>
          <p:nvSpPr>
            <p:cNvPr id="5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Text Box 242"/>
            <p:cNvSpPr txBox="1">
              <a:spLocks noChangeArrowheads="1"/>
            </p:cNvSpPr>
            <p:nvPr/>
          </p:nvSpPr>
          <p:spPr bwMode="gray">
            <a:xfrm>
              <a:off x="1287" y="2654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1" name="Group 238"/>
          <p:cNvGrpSpPr>
            <a:grpSpLocks/>
          </p:cNvGrpSpPr>
          <p:nvPr/>
        </p:nvGrpSpPr>
        <p:grpSpPr bwMode="auto">
          <a:xfrm>
            <a:off x="2844057" y="2185160"/>
            <a:ext cx="5105400" cy="619128"/>
            <a:chOff x="1248" y="2600"/>
            <a:chExt cx="3216" cy="390"/>
          </a:xfrm>
        </p:grpSpPr>
        <p:sp>
          <p:nvSpPr>
            <p:cNvPr id="6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4" name="Text Box 241"/>
            <p:cNvSpPr txBox="1">
              <a:spLocks noChangeArrowheads="1"/>
            </p:cNvSpPr>
            <p:nvPr/>
          </p:nvSpPr>
          <p:spPr bwMode="gray">
            <a:xfrm>
              <a:off x="1769" y="2619"/>
              <a:ext cx="216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为什么进行软件测试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5" name="Text Box 242"/>
            <p:cNvSpPr txBox="1">
              <a:spLocks noChangeArrowheads="1"/>
            </p:cNvSpPr>
            <p:nvPr/>
          </p:nvSpPr>
          <p:spPr bwMode="gray">
            <a:xfrm>
              <a:off x="1305" y="2600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6" name="Group 238"/>
          <p:cNvGrpSpPr>
            <a:grpSpLocks/>
          </p:cNvGrpSpPr>
          <p:nvPr/>
        </p:nvGrpSpPr>
        <p:grpSpPr bwMode="auto">
          <a:xfrm>
            <a:off x="2774977" y="2887547"/>
            <a:ext cx="5105400" cy="682628"/>
            <a:chOff x="1248" y="2582"/>
            <a:chExt cx="3216" cy="430"/>
          </a:xfrm>
        </p:grpSpPr>
        <p:sp>
          <p:nvSpPr>
            <p:cNvPr id="6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9" name="Text Box 241"/>
            <p:cNvSpPr txBox="1">
              <a:spLocks noChangeArrowheads="1"/>
            </p:cNvSpPr>
            <p:nvPr/>
          </p:nvSpPr>
          <p:spPr bwMode="gray">
            <a:xfrm>
              <a:off x="1858" y="2682"/>
              <a:ext cx="170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怎样做软件测试</a:t>
              </a:r>
              <a:endPara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Text Box 242"/>
            <p:cNvSpPr txBox="1">
              <a:spLocks noChangeArrowheads="1"/>
            </p:cNvSpPr>
            <p:nvPr/>
          </p:nvSpPr>
          <p:spPr bwMode="gray">
            <a:xfrm>
              <a:off x="1305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1" name="Group 238"/>
          <p:cNvGrpSpPr>
            <a:grpSpLocks/>
          </p:cNvGrpSpPr>
          <p:nvPr/>
        </p:nvGrpSpPr>
        <p:grpSpPr bwMode="auto">
          <a:xfrm>
            <a:off x="2778638" y="3578997"/>
            <a:ext cx="6160646" cy="687391"/>
            <a:chOff x="1248" y="2582"/>
            <a:chExt cx="3347" cy="433"/>
          </a:xfrm>
        </p:grpSpPr>
        <p:sp>
          <p:nvSpPr>
            <p:cNvPr id="7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4" name="Text Box 241"/>
            <p:cNvSpPr txBox="1">
              <a:spLocks noChangeArrowheads="1"/>
            </p:cNvSpPr>
            <p:nvPr/>
          </p:nvSpPr>
          <p:spPr bwMode="gray">
            <a:xfrm>
              <a:off x="1752" y="2685"/>
              <a:ext cx="284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>
                  <a:latin typeface="楷体" pitchFamily="49" charset="-122"/>
                  <a:ea typeface="楷体" pitchFamily="49" charset="-122"/>
                </a:rPr>
                <a:t>软件测试人员应具备的素质</a:t>
              </a:r>
            </a:p>
          </p:txBody>
        </p:sp>
        <p:sp>
          <p:nvSpPr>
            <p:cNvPr id="75" name="Text Box 242"/>
            <p:cNvSpPr txBox="1">
              <a:spLocks noChangeArrowheads="1"/>
            </p:cNvSpPr>
            <p:nvPr/>
          </p:nvSpPr>
          <p:spPr bwMode="gray">
            <a:xfrm>
              <a:off x="1314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6" name="Group 238"/>
          <p:cNvGrpSpPr>
            <a:grpSpLocks/>
          </p:cNvGrpSpPr>
          <p:nvPr/>
        </p:nvGrpSpPr>
        <p:grpSpPr bwMode="auto">
          <a:xfrm>
            <a:off x="2724466" y="4370531"/>
            <a:ext cx="5105400" cy="555625"/>
            <a:chOff x="1248" y="2640"/>
            <a:chExt cx="3216" cy="350"/>
          </a:xfrm>
        </p:grpSpPr>
        <p:sp>
          <p:nvSpPr>
            <p:cNvPr id="7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9" name="Text Box 241"/>
            <p:cNvSpPr txBox="1">
              <a:spLocks noChangeArrowheads="1"/>
            </p:cNvSpPr>
            <p:nvPr/>
          </p:nvSpPr>
          <p:spPr bwMode="gray">
            <a:xfrm>
              <a:off x="1959" y="2659"/>
              <a:ext cx="102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附加内容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80" name="Text Box 242"/>
          <p:cNvSpPr txBox="1">
            <a:spLocks noChangeArrowheads="1"/>
          </p:cNvSpPr>
          <p:nvPr/>
        </p:nvSpPr>
        <p:spPr bwMode="gray">
          <a:xfrm>
            <a:off x="2853994" y="4291096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zh-CN" sz="28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endParaRPr lang="en-US" altLang="zh-CN" sz="28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" name="Text Box 246"/>
          <p:cNvSpPr txBox="1">
            <a:spLocks noChangeArrowheads="1"/>
          </p:cNvSpPr>
          <p:nvPr/>
        </p:nvSpPr>
        <p:spPr bwMode="gray">
          <a:xfrm>
            <a:off x="3696215" y="1471731"/>
            <a:ext cx="36016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tx1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什么是软件测试</a:t>
            </a:r>
            <a:endParaRPr lang="en-US" altLang="zh-CN" sz="2800" b="1" dirty="0">
              <a:solidFill>
                <a:schemeClr val="tx1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7127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怎样做软件测试</a:t>
            </a:r>
            <a:r>
              <a:rPr lang="en-US" altLang="zh-CN" dirty="0" smtClean="0"/>
              <a:t>—bug </a:t>
            </a:r>
            <a:r>
              <a:rPr lang="zh-CN" altLang="en-US" dirty="0" smtClean="0"/>
              <a:t>故事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6530" y="990856"/>
            <a:ext cx="10515600" cy="4803775"/>
          </a:xfrm>
        </p:spPr>
        <p:txBody>
          <a:bodyPr/>
          <a:lstStyle/>
          <a:p>
            <a:r>
              <a:rPr lang="zh-CN" altLang="en-US" dirty="0" smtClean="0"/>
              <a:t>找</a:t>
            </a:r>
            <a:r>
              <a:rPr lang="en-US" altLang="zh-CN" dirty="0" smtClean="0"/>
              <a:t>bug?</a:t>
            </a:r>
            <a:r>
              <a:rPr lang="zh-CN" altLang="en-US" dirty="0" smtClean="0"/>
              <a:t>找缺陷？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2" descr="58c3acb7114096ea30add1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044" y="1644494"/>
            <a:ext cx="7239961" cy="479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7795085" y="1022888"/>
            <a:ext cx="3580672" cy="5253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代计算机，由庞大而昂贵的真空管组成，计算机运行产生的光和热，吸引了一只小虫子钻进真空管里，导致整个计算机无法工作，找到并取出后，恢复工作，</a:t>
            </a:r>
            <a:r>
              <a:rPr lang="en-US" altLang="zh-CN" dirty="0" smtClean="0"/>
              <a:t>bug</a:t>
            </a:r>
            <a:r>
              <a:rPr lang="zh-CN" altLang="en-US" dirty="0" smtClean="0"/>
              <a:t>这个词就流传下来</a:t>
            </a:r>
            <a:endParaRPr lang="en-US" altLang="zh-CN" dirty="0" smtClean="0"/>
          </a:p>
          <a:p>
            <a:r>
              <a:rPr lang="zh-CN" altLang="en-US" dirty="0"/>
              <a:t>第一</a:t>
            </a:r>
            <a:r>
              <a:rPr lang="zh-CN" altLang="en-US" dirty="0" smtClean="0"/>
              <a:t>个发现</a:t>
            </a:r>
            <a:r>
              <a:rPr lang="en-US" altLang="zh-CN" dirty="0" smtClean="0"/>
              <a:t>bug</a:t>
            </a:r>
            <a:r>
              <a:rPr lang="zh-CN" altLang="en-US" dirty="0" smtClean="0"/>
              <a:t>的人：</a:t>
            </a:r>
            <a:r>
              <a:rPr lang="en-US" altLang="zh-CN" dirty="0" smtClean="0"/>
              <a:t>Grace Hopper</a:t>
            </a:r>
            <a:r>
              <a:rPr lang="zh-CN" altLang="en-US" dirty="0" smtClean="0"/>
              <a:t>（</a:t>
            </a:r>
            <a:r>
              <a:rPr lang="zh-CN" altLang="en-US" dirty="0"/>
              <a:t>计算机程序之母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7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4057" y="909034"/>
            <a:ext cx="11483716" cy="464185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从</a:t>
            </a:r>
            <a:r>
              <a:rPr lang="zh-CN" altLang="en-US" dirty="0">
                <a:solidFill>
                  <a:srgbClr val="FF0000"/>
                </a:solidFill>
              </a:rPr>
              <a:t>产品外部看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</a:t>
            </a:r>
            <a:r>
              <a:rPr lang="zh-CN" altLang="en-US" dirty="0"/>
              <a:t>缺陷是系统所需要</a:t>
            </a:r>
            <a:r>
              <a:rPr lang="zh-CN" altLang="en-US" dirty="0" smtClean="0"/>
              <a:t>实现的</a:t>
            </a:r>
            <a:r>
              <a:rPr lang="zh-CN" altLang="en-US" dirty="0"/>
              <a:t>某种功能的失效或</a:t>
            </a:r>
            <a:r>
              <a:rPr lang="zh-CN" altLang="en-US" dirty="0" smtClean="0"/>
              <a:t>违背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从产品内部看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软件缺陷是软件产品开发或维护过程中所存在的错误、毛病等各种问题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zh-CN" altLang="en-US" dirty="0" smtClean="0"/>
              <a:t>对缺陷的定义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122" y="3667455"/>
            <a:ext cx="2643323" cy="30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3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/>
              <a:t>软件缺陷的</a:t>
            </a:r>
            <a:r>
              <a:rPr lang="zh-CN" altLang="en-US" sz="3200" dirty="0" smtClean="0"/>
              <a:t>定义（</a:t>
            </a:r>
            <a:r>
              <a:rPr lang="en-US" altLang="zh-CN" sz="3200" smtClean="0"/>
              <a:t>Ron Patton</a:t>
            </a:r>
            <a:r>
              <a:rPr lang="zh-CN" altLang="en-US" sz="3200" smtClean="0"/>
              <a:t>）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软件未实现产品说明书要求的功能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产品出现了产品说明书指明不该出现的错误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软件实现了产品说明书没提到的功能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软件未实现产品说明书未明确提及但应该实现的目标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软件不易理解、不易使用、运行缓慢或者</a:t>
            </a:r>
            <a:r>
              <a:rPr lang="en-US" altLang="zh-CN" dirty="0" smtClean="0">
                <a:solidFill>
                  <a:schemeClr val="tx1"/>
                </a:solidFill>
              </a:rPr>
              <a:t>—</a:t>
            </a:r>
            <a:r>
              <a:rPr lang="zh-CN" altLang="en-US" dirty="0" smtClean="0">
                <a:solidFill>
                  <a:schemeClr val="tx1"/>
                </a:solidFill>
              </a:rPr>
              <a:t>从测试员角度看</a:t>
            </a:r>
            <a:r>
              <a:rPr lang="en-US" altLang="zh-CN" dirty="0" smtClean="0">
                <a:solidFill>
                  <a:schemeClr val="tx1"/>
                </a:solidFill>
              </a:rPr>
              <a:t>—</a:t>
            </a:r>
            <a:r>
              <a:rPr lang="zh-CN" altLang="en-US" dirty="0" smtClean="0">
                <a:solidFill>
                  <a:schemeClr val="tx1"/>
                </a:solidFill>
              </a:rPr>
              <a:t>最终用户认为不好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29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/>
              <a:t>什么是</a:t>
            </a:r>
            <a:r>
              <a:rPr lang="zh-CN" altLang="en-US" sz="3200" dirty="0" smtClean="0"/>
              <a:t>软件</a:t>
            </a:r>
            <a:r>
              <a:rPr lang="en-US" altLang="zh-CN" sz="3200" dirty="0" smtClean="0"/>
              <a:t>bug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5489" y="1776576"/>
            <a:ext cx="10515600" cy="4803775"/>
          </a:xfrm>
        </p:spPr>
        <p:txBody>
          <a:bodyPr numCol="2"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缺点（</a:t>
            </a:r>
            <a:r>
              <a:rPr lang="en-US" altLang="zh-CN" dirty="0" smtClean="0">
                <a:solidFill>
                  <a:schemeClr val="tx1"/>
                </a:solidFill>
              </a:rPr>
              <a:t>defect</a:t>
            </a:r>
            <a:r>
              <a:rPr lang="zh-CN" altLang="en-US" dirty="0" smtClean="0">
                <a:solidFill>
                  <a:schemeClr val="tx1"/>
                </a:solidFill>
              </a:rPr>
              <a:t>） 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特殊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feature</a:t>
            </a:r>
            <a:r>
              <a:rPr lang="zh-CN" altLang="en-US" dirty="0">
                <a:solidFill>
                  <a:schemeClr val="tx1"/>
                </a:solidFill>
              </a:rPr>
              <a:t>）  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故障（</a:t>
            </a:r>
            <a:r>
              <a:rPr lang="en-US" altLang="zh-CN" dirty="0" smtClean="0">
                <a:solidFill>
                  <a:schemeClr val="tx1"/>
                </a:solidFill>
              </a:rPr>
              <a:t>fault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问题（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错误（</a:t>
            </a:r>
            <a:r>
              <a:rPr lang="en-US" altLang="zh-CN" dirty="0" smtClean="0">
                <a:solidFill>
                  <a:schemeClr val="tx1"/>
                </a:solidFill>
              </a:rPr>
              <a:t>error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事件（</a:t>
            </a:r>
            <a:r>
              <a:rPr lang="en-US" altLang="zh-CN" dirty="0" smtClean="0">
                <a:solidFill>
                  <a:schemeClr val="tx1"/>
                </a:solidFill>
              </a:rPr>
              <a:t>incident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异常（</a:t>
            </a:r>
            <a:r>
              <a:rPr lang="en-US" altLang="zh-CN" dirty="0" smtClean="0">
                <a:solidFill>
                  <a:schemeClr val="tx1"/>
                </a:solidFill>
              </a:rPr>
              <a:t>anomaly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偏差（</a:t>
            </a:r>
            <a:r>
              <a:rPr lang="en-US" altLang="zh-CN" dirty="0" smtClean="0">
                <a:solidFill>
                  <a:schemeClr val="tx1"/>
                </a:solidFill>
              </a:rPr>
              <a:t>variance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失败（</a:t>
            </a:r>
            <a:r>
              <a:rPr lang="en-US" altLang="zh-CN" dirty="0" smtClean="0">
                <a:solidFill>
                  <a:schemeClr val="tx1"/>
                </a:solidFill>
              </a:rPr>
              <a:t>failure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矛盾（</a:t>
            </a:r>
            <a:r>
              <a:rPr lang="en-US" altLang="zh-CN" dirty="0" smtClean="0">
                <a:solidFill>
                  <a:schemeClr val="tx1"/>
                </a:solidFill>
              </a:rPr>
              <a:t>inconsistency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缺陷（</a:t>
            </a:r>
            <a:r>
              <a:rPr lang="en-US" altLang="zh-CN" dirty="0" smtClean="0">
                <a:solidFill>
                  <a:schemeClr val="tx1"/>
                </a:solidFill>
              </a:rPr>
              <a:t>bug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63600" y="972536"/>
            <a:ext cx="4102538" cy="7143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不同公司的叫法：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7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教师简介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姓名：刘兴梅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电话：</a:t>
            </a:r>
            <a:r>
              <a:rPr lang="en-US" altLang="zh-CN" dirty="0" smtClean="0">
                <a:solidFill>
                  <a:schemeClr val="tx1"/>
                </a:solidFill>
              </a:rPr>
              <a:t>15032726633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QQ:271791487</a:t>
            </a: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2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Bug</a:t>
            </a:r>
            <a:r>
              <a:rPr lang="zh-CN" altLang="en-US" dirty="0" smtClean="0"/>
              <a:t>的三个概念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702" y="1000821"/>
            <a:ext cx="10515600" cy="4803775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软件在运行的不同时期有不同含义：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Fault</a:t>
            </a:r>
            <a:r>
              <a:rPr lang="zh-CN" altLang="en-US" dirty="0"/>
              <a:t>（缺陷）：静态存在于软件中的问题</a:t>
            </a:r>
            <a:endParaRPr lang="en-US" altLang="zh-CN" dirty="0"/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zh-CN" altLang="en-US" dirty="0"/>
              <a:t>（错误）</a:t>
            </a:r>
            <a:r>
              <a:rPr lang="en-US" altLang="zh-CN" dirty="0"/>
              <a:t>: </a:t>
            </a:r>
            <a:r>
              <a:rPr lang="zh-CN" altLang="en-US" dirty="0"/>
              <a:t>软件运行中，运行到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</a:t>
            </a:r>
            <a:r>
              <a:rPr lang="zh-CN" altLang="en-US" dirty="0"/>
              <a:t>，触发产生的错误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zh-CN" altLang="en-US" dirty="0"/>
              <a:t>（失效）</a:t>
            </a:r>
            <a:r>
              <a:rPr lang="en-US" altLang="zh-CN" dirty="0"/>
              <a:t>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zh-CN" altLang="en-US" dirty="0"/>
              <a:t>传播到软件外部，使用户观测到失效的行为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687" t="4843" r="-131"/>
          <a:stretch/>
        </p:blipFill>
        <p:spPr>
          <a:xfrm>
            <a:off x="2478985" y="3565716"/>
            <a:ext cx="9356397" cy="31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3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9825" y="133648"/>
            <a:ext cx="9513618" cy="56582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Bug</a:t>
            </a:r>
            <a:r>
              <a:rPr lang="zh-CN" altLang="en-US" dirty="0"/>
              <a:t>的三个概念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663" y="1126950"/>
            <a:ext cx="10515600" cy="4803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{ s = s + 1;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 </a:t>
            </a:r>
            <a:r>
              <a:rPr lang="en-US" altLang="zh-CN" dirty="0" smtClean="0"/>
              <a:t>   s = 2 * s;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 </a:t>
            </a:r>
            <a:r>
              <a:rPr lang="en-US" altLang="zh-CN" dirty="0" smtClean="0"/>
              <a:t>   s = s % 3;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 </a:t>
            </a:r>
            <a:r>
              <a:rPr lang="en-US" altLang="zh-CN" dirty="0" smtClean="0"/>
              <a:t>   s = s + 12;}</a:t>
            </a:r>
          </a:p>
          <a:p>
            <a:pPr marL="0" indent="0">
              <a:buNone/>
            </a:pPr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行应该是 </a:t>
            </a:r>
            <a:r>
              <a:rPr lang="en-US" altLang="zh-CN" dirty="0" smtClean="0"/>
              <a:t>s = s *</a:t>
            </a:r>
            <a:r>
              <a:rPr lang="zh-CN" altLang="en-US" dirty="0" smtClean="0"/>
              <a:t>ｓ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180247" y="1283856"/>
            <a:ext cx="7839688" cy="480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测试数据：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初始值</a:t>
            </a:r>
            <a:r>
              <a:rPr lang="en-US" altLang="zh-CN" dirty="0" smtClean="0"/>
              <a:t>1, 2*s=</a:t>
            </a:r>
            <a:r>
              <a:rPr lang="zh-CN" altLang="en-US" dirty="0" smtClean="0"/>
              <a:t>４</a:t>
            </a:r>
            <a:r>
              <a:rPr lang="en-US" altLang="zh-CN" dirty="0" smtClean="0"/>
              <a:t>, s%3=1</a:t>
            </a:r>
            <a:r>
              <a:rPr lang="zh-CN" altLang="en-US" dirty="0" smtClean="0"/>
              <a:t>　有缺陷不触发错误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初始值</a:t>
            </a:r>
            <a:r>
              <a:rPr lang="en-US" altLang="zh-CN" dirty="0" smtClean="0"/>
              <a:t>2, 2*s=6(9),s%3=0</a:t>
            </a:r>
            <a:r>
              <a:rPr lang="zh-CN" altLang="en-US" dirty="0"/>
              <a:t>　</a:t>
            </a:r>
            <a:r>
              <a:rPr lang="zh-CN" altLang="en-US" dirty="0" smtClean="0"/>
              <a:t>有缺陷并触发到错误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</a:t>
            </a:r>
            <a:r>
              <a:rPr lang="zh-CN" altLang="en-US" dirty="0" smtClean="0"/>
              <a:t>初始值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*</a:t>
            </a:r>
            <a:r>
              <a:rPr lang="en-US" altLang="zh-CN" dirty="0" smtClean="0"/>
              <a:t>s=8(16)</a:t>
            </a:r>
            <a:r>
              <a:rPr lang="en-US" altLang="zh-CN" dirty="0" err="1" smtClean="0"/>
              <a:t>s%s</a:t>
            </a:r>
            <a:r>
              <a:rPr lang="en-US" altLang="zh-CN" dirty="0" smtClean="0"/>
              <a:t>=2(1) </a:t>
            </a:r>
            <a:r>
              <a:rPr lang="zh-CN" altLang="en-US" dirty="0" smtClean="0"/>
              <a:t>有缺陷触发错误并且导致失效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84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PIE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70378" y="1176207"/>
            <a:ext cx="5628099" cy="4803775"/>
          </a:xfrm>
        </p:spPr>
        <p:txBody>
          <a:bodyPr/>
          <a:lstStyle/>
          <a:p>
            <a:r>
              <a:rPr lang="zh-CN" altLang="en-US" dirty="0" smtClean="0"/>
              <a:t>测试输入：</a:t>
            </a:r>
            <a:r>
              <a:rPr lang="en-US" altLang="zh-CN" dirty="0" smtClean="0"/>
              <a:t>[0,4,5]</a:t>
            </a:r>
          </a:p>
          <a:p>
            <a:pPr marL="0" indent="0">
              <a:buNone/>
            </a:pPr>
            <a:r>
              <a:rPr lang="en-US" altLang="zh-CN" dirty="0" smtClean="0"/>
              <a:t>  sum=0+4+5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sum=4+5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mean=3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mean=3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34" y="1100491"/>
            <a:ext cx="4971429" cy="5152027"/>
          </a:xfrm>
          <a:prstGeom prst="rect">
            <a:avLst/>
          </a:prstGeom>
        </p:spPr>
      </p:pic>
      <p:sp>
        <p:nvSpPr>
          <p:cNvPr id="5" name="爆炸形 1 4"/>
          <p:cNvSpPr/>
          <p:nvPr/>
        </p:nvSpPr>
        <p:spPr>
          <a:xfrm>
            <a:off x="7722973" y="2125363"/>
            <a:ext cx="3175687" cy="3793524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存在缺陷，但并没有引发错误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82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PIE</a:t>
            </a:r>
            <a:r>
              <a:rPr lang="zh-CN" altLang="en-US" dirty="0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3180" y="1200922"/>
            <a:ext cx="4869933" cy="5162809"/>
          </a:xfrm>
        </p:spPr>
        <p:txBody>
          <a:bodyPr/>
          <a:lstStyle/>
          <a:p>
            <a:r>
              <a:rPr lang="zh-CN" altLang="en-US" dirty="0"/>
              <a:t>测试输入：</a:t>
            </a:r>
            <a:r>
              <a:rPr lang="en-US" altLang="zh-CN" dirty="0" smtClean="0"/>
              <a:t>[3,5,4]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smtClean="0"/>
              <a:t>sum=3+5+4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sum=3+5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smtClean="0"/>
              <a:t>mean=4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mean=4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7" y="1181565"/>
            <a:ext cx="4533333" cy="5206878"/>
          </a:xfrm>
          <a:prstGeom prst="rect">
            <a:avLst/>
          </a:prstGeom>
        </p:spPr>
      </p:pic>
      <p:sp>
        <p:nvSpPr>
          <p:cNvPr id="7" name="爆炸形 1 6"/>
          <p:cNvSpPr/>
          <p:nvPr/>
        </p:nvSpPr>
        <p:spPr>
          <a:xfrm>
            <a:off x="7525264" y="2434281"/>
            <a:ext cx="3410466" cy="3410464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存在错误并没有引发失效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1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PIE 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6391" y="1633409"/>
            <a:ext cx="5763740" cy="5113381"/>
          </a:xfrm>
        </p:spPr>
        <p:txBody>
          <a:bodyPr/>
          <a:lstStyle/>
          <a:p>
            <a:r>
              <a:rPr lang="zh-CN" altLang="en-US" dirty="0" smtClean="0"/>
              <a:t>输入：</a:t>
            </a:r>
            <a:r>
              <a:rPr lang="en-US" altLang="zh-CN" dirty="0" smtClean="0"/>
              <a:t>[3,5,4] 	</a:t>
            </a:r>
          </a:p>
          <a:p>
            <a:pPr marL="0" indent="0">
              <a:buNone/>
            </a:pPr>
            <a:r>
              <a:rPr lang="en-US" altLang="zh-CN" dirty="0" smtClean="0"/>
              <a:t> sum=3+5+4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sum=5+4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mean=4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mean=3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719438" y="1118543"/>
            <a:ext cx="6834659" cy="2889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例如：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7" y="1817184"/>
            <a:ext cx="4971429" cy="4620686"/>
          </a:xfrm>
          <a:prstGeom prst="rect">
            <a:avLst/>
          </a:prstGeom>
        </p:spPr>
      </p:pic>
      <p:sp>
        <p:nvSpPr>
          <p:cNvPr id="8" name="爆炸形 1 7"/>
          <p:cNvSpPr/>
          <p:nvPr/>
        </p:nvSpPr>
        <p:spPr>
          <a:xfrm>
            <a:off x="7883610" y="3052119"/>
            <a:ext cx="3299253" cy="3707027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引发错误进而引发失效</a:t>
            </a:r>
            <a:endParaRPr lang="zh-CN" altLang="en-US" sz="28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1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PIE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3599" y="1114424"/>
            <a:ext cx="3483114" cy="4803775"/>
          </a:xfrm>
        </p:spPr>
        <p:txBody>
          <a:bodyPr/>
          <a:lstStyle/>
          <a:p>
            <a:r>
              <a:rPr lang="en-US" altLang="zh-CN" dirty="0" smtClean="0"/>
              <a:t>Execution(</a:t>
            </a:r>
            <a:r>
              <a:rPr lang="zh-CN" altLang="en-US" dirty="0" smtClean="0"/>
              <a:t>执行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Infection</a:t>
            </a:r>
            <a:r>
              <a:rPr lang="zh-CN" altLang="en-US" dirty="0" smtClean="0"/>
              <a:t>（感染）</a:t>
            </a:r>
            <a:endParaRPr lang="en-US" altLang="zh-CN" dirty="0" smtClean="0"/>
          </a:p>
          <a:p>
            <a:r>
              <a:rPr lang="en-US" altLang="zh-CN" dirty="0" smtClean="0"/>
              <a:t>Propagation</a:t>
            </a:r>
            <a:r>
              <a:rPr lang="zh-CN" altLang="en-US" dirty="0" smtClean="0"/>
              <a:t>（传播）</a:t>
            </a:r>
            <a:r>
              <a:rPr lang="en-US" altLang="zh-CN" dirty="0" smtClean="0"/>
              <a:t>    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296452" y="1121050"/>
            <a:ext cx="2953026" cy="480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Fault</a:t>
            </a:r>
            <a:r>
              <a:rPr lang="zh-CN" altLang="en-US" dirty="0" smtClean="0"/>
              <a:t>（缺陷）</a:t>
            </a:r>
            <a:endParaRPr lang="en-US" altLang="zh-CN" dirty="0" smtClean="0"/>
          </a:p>
          <a:p>
            <a:r>
              <a:rPr lang="en-US" altLang="zh-CN" dirty="0" smtClean="0"/>
              <a:t>Error</a:t>
            </a:r>
            <a:r>
              <a:rPr lang="zh-CN" altLang="en-US" dirty="0" smtClean="0"/>
              <a:t>（错误）</a:t>
            </a:r>
            <a:endParaRPr lang="en-US" altLang="zh-CN" dirty="0" smtClean="0"/>
          </a:p>
          <a:p>
            <a:r>
              <a:rPr lang="en-US" altLang="zh-CN" dirty="0" smtClean="0"/>
              <a:t>Failure</a:t>
            </a:r>
            <a:r>
              <a:rPr lang="zh-CN" altLang="en-US" dirty="0" smtClean="0"/>
              <a:t>（失效）</a:t>
            </a:r>
            <a:r>
              <a:rPr lang="en-US" altLang="zh-CN" dirty="0" smtClean="0"/>
              <a:t>     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42691" y="3381453"/>
            <a:ext cx="9224379" cy="33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/>
              <a:t>软件测试究竟做什么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软件测试员的目标是发现软件缺陷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软件测试员的目标是尽可能早地找出软件缺陷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软件测试员的目标是</a:t>
            </a:r>
            <a:r>
              <a:rPr lang="zh-CN" altLang="en-US" dirty="0">
                <a:solidFill>
                  <a:schemeClr val="tx1"/>
                </a:solidFill>
              </a:rPr>
              <a:t>尽可能早地找出软件</a:t>
            </a:r>
            <a:r>
              <a:rPr lang="zh-CN" altLang="en-US" dirty="0" smtClean="0">
                <a:solidFill>
                  <a:schemeClr val="tx1"/>
                </a:solidFill>
              </a:rPr>
              <a:t>缺陷，并确保其得以修复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2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84"/>
            <a:ext cx="12192000" cy="43307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94318" y="134258"/>
            <a:ext cx="1008609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grpSp>
        <p:nvGrpSpPr>
          <p:cNvPr id="56" name="Group 238"/>
          <p:cNvGrpSpPr>
            <a:grpSpLocks/>
          </p:cNvGrpSpPr>
          <p:nvPr/>
        </p:nvGrpSpPr>
        <p:grpSpPr bwMode="auto">
          <a:xfrm>
            <a:off x="2903990" y="1516763"/>
            <a:ext cx="5105400" cy="555625"/>
            <a:chOff x="1248" y="2640"/>
            <a:chExt cx="3216" cy="350"/>
          </a:xfrm>
        </p:grpSpPr>
        <p:sp>
          <p:nvSpPr>
            <p:cNvPr id="5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Text Box 242"/>
            <p:cNvSpPr txBox="1">
              <a:spLocks noChangeArrowheads="1"/>
            </p:cNvSpPr>
            <p:nvPr/>
          </p:nvSpPr>
          <p:spPr bwMode="gray">
            <a:xfrm>
              <a:off x="1287" y="2654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1" name="Group 238"/>
          <p:cNvGrpSpPr>
            <a:grpSpLocks/>
          </p:cNvGrpSpPr>
          <p:nvPr/>
        </p:nvGrpSpPr>
        <p:grpSpPr bwMode="auto">
          <a:xfrm>
            <a:off x="2844057" y="2185160"/>
            <a:ext cx="5105400" cy="619128"/>
            <a:chOff x="1248" y="2600"/>
            <a:chExt cx="3216" cy="390"/>
          </a:xfrm>
        </p:grpSpPr>
        <p:sp>
          <p:nvSpPr>
            <p:cNvPr id="6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4" name="Text Box 241"/>
            <p:cNvSpPr txBox="1">
              <a:spLocks noChangeArrowheads="1"/>
            </p:cNvSpPr>
            <p:nvPr/>
          </p:nvSpPr>
          <p:spPr bwMode="gray">
            <a:xfrm>
              <a:off x="1769" y="2619"/>
              <a:ext cx="216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为什么进行软件测试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5" name="Text Box 242"/>
            <p:cNvSpPr txBox="1">
              <a:spLocks noChangeArrowheads="1"/>
            </p:cNvSpPr>
            <p:nvPr/>
          </p:nvSpPr>
          <p:spPr bwMode="gray">
            <a:xfrm>
              <a:off x="1305" y="2600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6" name="Group 238"/>
          <p:cNvGrpSpPr>
            <a:grpSpLocks/>
          </p:cNvGrpSpPr>
          <p:nvPr/>
        </p:nvGrpSpPr>
        <p:grpSpPr bwMode="auto">
          <a:xfrm>
            <a:off x="2774977" y="2887547"/>
            <a:ext cx="5105400" cy="682628"/>
            <a:chOff x="1248" y="2582"/>
            <a:chExt cx="3216" cy="430"/>
          </a:xfrm>
        </p:grpSpPr>
        <p:sp>
          <p:nvSpPr>
            <p:cNvPr id="6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9" name="Text Box 241"/>
            <p:cNvSpPr txBox="1">
              <a:spLocks noChangeArrowheads="1"/>
            </p:cNvSpPr>
            <p:nvPr/>
          </p:nvSpPr>
          <p:spPr bwMode="gray">
            <a:xfrm>
              <a:off x="1858" y="2682"/>
              <a:ext cx="170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怎样做软件测试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Text Box 242"/>
            <p:cNvSpPr txBox="1">
              <a:spLocks noChangeArrowheads="1"/>
            </p:cNvSpPr>
            <p:nvPr/>
          </p:nvSpPr>
          <p:spPr bwMode="gray">
            <a:xfrm>
              <a:off x="1305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1" name="Group 238"/>
          <p:cNvGrpSpPr>
            <a:grpSpLocks/>
          </p:cNvGrpSpPr>
          <p:nvPr/>
        </p:nvGrpSpPr>
        <p:grpSpPr bwMode="auto">
          <a:xfrm>
            <a:off x="2778638" y="3578997"/>
            <a:ext cx="5919521" cy="687391"/>
            <a:chOff x="1248" y="2582"/>
            <a:chExt cx="3216" cy="433"/>
          </a:xfrm>
        </p:grpSpPr>
        <p:sp>
          <p:nvSpPr>
            <p:cNvPr id="7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4" name="Text Box 241"/>
            <p:cNvSpPr txBox="1">
              <a:spLocks noChangeArrowheads="1"/>
            </p:cNvSpPr>
            <p:nvPr/>
          </p:nvSpPr>
          <p:spPr bwMode="gray">
            <a:xfrm>
              <a:off x="1752" y="2685"/>
              <a:ext cx="24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软件测试人员应具备的素质</a:t>
              </a:r>
            </a:p>
          </p:txBody>
        </p:sp>
        <p:sp>
          <p:nvSpPr>
            <p:cNvPr id="75" name="Text Box 242"/>
            <p:cNvSpPr txBox="1">
              <a:spLocks noChangeArrowheads="1"/>
            </p:cNvSpPr>
            <p:nvPr/>
          </p:nvSpPr>
          <p:spPr bwMode="gray">
            <a:xfrm>
              <a:off x="1314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6" name="Group 238"/>
          <p:cNvGrpSpPr>
            <a:grpSpLocks/>
          </p:cNvGrpSpPr>
          <p:nvPr/>
        </p:nvGrpSpPr>
        <p:grpSpPr bwMode="auto">
          <a:xfrm>
            <a:off x="2724466" y="4370531"/>
            <a:ext cx="5105400" cy="555625"/>
            <a:chOff x="1248" y="2640"/>
            <a:chExt cx="3216" cy="350"/>
          </a:xfrm>
        </p:grpSpPr>
        <p:sp>
          <p:nvSpPr>
            <p:cNvPr id="7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9" name="Text Box 241"/>
            <p:cNvSpPr txBox="1">
              <a:spLocks noChangeArrowheads="1"/>
            </p:cNvSpPr>
            <p:nvPr/>
          </p:nvSpPr>
          <p:spPr bwMode="gray">
            <a:xfrm>
              <a:off x="1959" y="2659"/>
              <a:ext cx="102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附加内容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80" name="Text Box 242"/>
          <p:cNvSpPr txBox="1">
            <a:spLocks noChangeArrowheads="1"/>
          </p:cNvSpPr>
          <p:nvPr/>
        </p:nvSpPr>
        <p:spPr bwMode="gray">
          <a:xfrm>
            <a:off x="2853994" y="4291096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zh-CN" sz="28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endParaRPr lang="en-US" altLang="zh-CN" sz="28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" name="Text Box 246"/>
          <p:cNvSpPr txBox="1">
            <a:spLocks noChangeArrowheads="1"/>
          </p:cNvSpPr>
          <p:nvPr/>
        </p:nvSpPr>
        <p:spPr bwMode="gray">
          <a:xfrm>
            <a:off x="3696215" y="1471731"/>
            <a:ext cx="36016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tx1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什么是软件测试</a:t>
            </a:r>
            <a:endParaRPr lang="en-US" altLang="zh-CN" sz="2800" b="1" dirty="0">
              <a:solidFill>
                <a:schemeClr val="tx1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945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/>
              <a:t>优秀软件测试员应具备的素质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他们是群探索者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他们是故障排除员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他们不放过任何蛛丝马迹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他们具有创造性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他们是群追求完美者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他们判断准确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他们注重策略和外交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他们善于说服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6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513"/>
            <a:ext cx="12192000" cy="43307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53376" y="147904"/>
            <a:ext cx="1008609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grpSp>
        <p:nvGrpSpPr>
          <p:cNvPr id="56" name="Group 238"/>
          <p:cNvGrpSpPr>
            <a:grpSpLocks/>
          </p:cNvGrpSpPr>
          <p:nvPr/>
        </p:nvGrpSpPr>
        <p:grpSpPr bwMode="auto">
          <a:xfrm>
            <a:off x="2903990" y="1516763"/>
            <a:ext cx="5105400" cy="555625"/>
            <a:chOff x="1248" y="2640"/>
            <a:chExt cx="3216" cy="350"/>
          </a:xfrm>
        </p:grpSpPr>
        <p:sp>
          <p:nvSpPr>
            <p:cNvPr id="5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Text Box 242"/>
            <p:cNvSpPr txBox="1">
              <a:spLocks noChangeArrowheads="1"/>
            </p:cNvSpPr>
            <p:nvPr/>
          </p:nvSpPr>
          <p:spPr bwMode="gray">
            <a:xfrm>
              <a:off x="1287" y="2654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1" name="Group 238"/>
          <p:cNvGrpSpPr>
            <a:grpSpLocks/>
          </p:cNvGrpSpPr>
          <p:nvPr/>
        </p:nvGrpSpPr>
        <p:grpSpPr bwMode="auto">
          <a:xfrm>
            <a:off x="2844057" y="2185160"/>
            <a:ext cx="5105400" cy="619128"/>
            <a:chOff x="1248" y="2600"/>
            <a:chExt cx="3216" cy="390"/>
          </a:xfrm>
        </p:grpSpPr>
        <p:sp>
          <p:nvSpPr>
            <p:cNvPr id="6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4" name="Text Box 241"/>
            <p:cNvSpPr txBox="1">
              <a:spLocks noChangeArrowheads="1"/>
            </p:cNvSpPr>
            <p:nvPr/>
          </p:nvSpPr>
          <p:spPr bwMode="gray">
            <a:xfrm>
              <a:off x="1769" y="2619"/>
              <a:ext cx="216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为什么进行软件测试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5" name="Text Box 242"/>
            <p:cNvSpPr txBox="1">
              <a:spLocks noChangeArrowheads="1"/>
            </p:cNvSpPr>
            <p:nvPr/>
          </p:nvSpPr>
          <p:spPr bwMode="gray">
            <a:xfrm>
              <a:off x="1305" y="2600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6" name="Group 238"/>
          <p:cNvGrpSpPr>
            <a:grpSpLocks/>
          </p:cNvGrpSpPr>
          <p:nvPr/>
        </p:nvGrpSpPr>
        <p:grpSpPr bwMode="auto">
          <a:xfrm>
            <a:off x="2774977" y="2887547"/>
            <a:ext cx="5105400" cy="682628"/>
            <a:chOff x="1248" y="2582"/>
            <a:chExt cx="3216" cy="430"/>
          </a:xfrm>
        </p:grpSpPr>
        <p:sp>
          <p:nvSpPr>
            <p:cNvPr id="6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9" name="Text Box 241"/>
            <p:cNvSpPr txBox="1">
              <a:spLocks noChangeArrowheads="1"/>
            </p:cNvSpPr>
            <p:nvPr/>
          </p:nvSpPr>
          <p:spPr bwMode="gray">
            <a:xfrm>
              <a:off x="1858" y="2682"/>
              <a:ext cx="170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怎样做软件测试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Text Box 242"/>
            <p:cNvSpPr txBox="1">
              <a:spLocks noChangeArrowheads="1"/>
            </p:cNvSpPr>
            <p:nvPr/>
          </p:nvSpPr>
          <p:spPr bwMode="gray">
            <a:xfrm>
              <a:off x="1305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1" name="Group 238"/>
          <p:cNvGrpSpPr>
            <a:grpSpLocks/>
          </p:cNvGrpSpPr>
          <p:nvPr/>
        </p:nvGrpSpPr>
        <p:grpSpPr bwMode="auto">
          <a:xfrm>
            <a:off x="2702438" y="3578997"/>
            <a:ext cx="5434397" cy="687391"/>
            <a:chOff x="1248" y="2582"/>
            <a:chExt cx="3347" cy="433"/>
          </a:xfrm>
        </p:grpSpPr>
        <p:sp>
          <p:nvSpPr>
            <p:cNvPr id="7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4" name="Text Box 241"/>
            <p:cNvSpPr txBox="1">
              <a:spLocks noChangeArrowheads="1"/>
            </p:cNvSpPr>
            <p:nvPr/>
          </p:nvSpPr>
          <p:spPr bwMode="gray">
            <a:xfrm>
              <a:off x="1752" y="2685"/>
              <a:ext cx="284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>
                  <a:latin typeface="楷体" pitchFamily="49" charset="-122"/>
                  <a:ea typeface="楷体" pitchFamily="49" charset="-122"/>
                </a:rPr>
                <a:t>软件测试人员应具备的素质</a:t>
              </a:r>
            </a:p>
          </p:txBody>
        </p:sp>
        <p:sp>
          <p:nvSpPr>
            <p:cNvPr id="75" name="Text Box 242"/>
            <p:cNvSpPr txBox="1">
              <a:spLocks noChangeArrowheads="1"/>
            </p:cNvSpPr>
            <p:nvPr/>
          </p:nvSpPr>
          <p:spPr bwMode="gray">
            <a:xfrm>
              <a:off x="1314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6" name="Group 238"/>
          <p:cNvGrpSpPr>
            <a:grpSpLocks/>
          </p:cNvGrpSpPr>
          <p:nvPr/>
        </p:nvGrpSpPr>
        <p:grpSpPr bwMode="auto">
          <a:xfrm>
            <a:off x="2724466" y="4370531"/>
            <a:ext cx="5105400" cy="555625"/>
            <a:chOff x="1248" y="2640"/>
            <a:chExt cx="3216" cy="350"/>
          </a:xfrm>
        </p:grpSpPr>
        <p:sp>
          <p:nvSpPr>
            <p:cNvPr id="7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9" name="Text Box 241"/>
            <p:cNvSpPr txBox="1">
              <a:spLocks noChangeArrowheads="1"/>
            </p:cNvSpPr>
            <p:nvPr/>
          </p:nvSpPr>
          <p:spPr bwMode="gray">
            <a:xfrm>
              <a:off x="1959" y="2659"/>
              <a:ext cx="102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附加内容</a:t>
              </a:r>
              <a:endPara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80" name="Text Box 242"/>
          <p:cNvSpPr txBox="1">
            <a:spLocks noChangeArrowheads="1"/>
          </p:cNvSpPr>
          <p:nvPr/>
        </p:nvSpPr>
        <p:spPr bwMode="gray">
          <a:xfrm>
            <a:off x="2853994" y="4291096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zh-CN" sz="28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endParaRPr lang="en-US" altLang="zh-CN" sz="28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" name="Text Box 246"/>
          <p:cNvSpPr txBox="1">
            <a:spLocks noChangeArrowheads="1"/>
          </p:cNvSpPr>
          <p:nvPr/>
        </p:nvSpPr>
        <p:spPr bwMode="gray">
          <a:xfrm>
            <a:off x="3696215" y="1471731"/>
            <a:ext cx="36016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tx1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什么是软件测试</a:t>
            </a:r>
            <a:endParaRPr lang="en-US" altLang="zh-CN" sz="2800" b="1" dirty="0">
              <a:solidFill>
                <a:schemeClr val="tx1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13045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6834" y="124171"/>
            <a:ext cx="8301567" cy="56582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参考书籍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99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0" name="Text Box 241"/>
          <p:cNvSpPr txBox="1">
            <a:spLocks noChangeArrowheads="1"/>
          </p:cNvSpPr>
          <p:nvPr/>
        </p:nvSpPr>
        <p:spPr bwMode="gray">
          <a:xfrm>
            <a:off x="4507793" y="2907223"/>
            <a:ext cx="3363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tx1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如何学好软件测试课程</a:t>
            </a:r>
            <a:endParaRPr lang="en-US" altLang="zh-CN" sz="2400" b="1" dirty="0">
              <a:solidFill>
                <a:schemeClr val="tx1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273" name="Text Box 232"/>
          <p:cNvSpPr txBox="1">
            <a:spLocks noChangeArrowheads="1"/>
          </p:cNvSpPr>
          <p:nvPr/>
        </p:nvSpPr>
        <p:spPr bwMode="gray">
          <a:xfrm>
            <a:off x="3135858" y="5323744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5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3135858" y="1989148"/>
            <a:ext cx="5159709" cy="555625"/>
            <a:chOff x="2160237" y="5072074"/>
            <a:chExt cx="5159709" cy="555625"/>
          </a:xfrm>
        </p:grpSpPr>
        <p:grpSp>
          <p:nvGrpSpPr>
            <p:cNvPr id="31" name="Group 228"/>
            <p:cNvGrpSpPr>
              <a:grpSpLocks/>
            </p:cNvGrpSpPr>
            <p:nvPr/>
          </p:nvGrpSpPr>
          <p:grpSpPr bwMode="auto">
            <a:xfrm>
              <a:off x="2290746" y="5094299"/>
              <a:ext cx="5029200" cy="533400"/>
              <a:chOff x="1296" y="1454"/>
              <a:chExt cx="3168" cy="336"/>
            </a:xfrm>
          </p:grpSpPr>
          <p:sp>
            <p:nvSpPr>
              <p:cNvPr id="35" name="Line 229"/>
              <p:cNvSpPr>
                <a:spLocks noChangeShapeType="1"/>
              </p:cNvSpPr>
              <p:nvPr/>
            </p:nvSpPr>
            <p:spPr bwMode="gray">
              <a:xfrm>
                <a:off x="1440" y="1790"/>
                <a:ext cx="3024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zh-CN" altLang="en-US" b="1">
                  <a:latin typeface="楷体" pitchFamily="49" charset="-122"/>
                  <a:ea typeface="楷体" pitchFamily="49" charset="-122"/>
                </a:endParaRPr>
              </a:p>
            </p:txBody>
          </p:sp>
          <p:sp>
            <p:nvSpPr>
              <p:cNvPr id="36" name="Text Box 232"/>
              <p:cNvSpPr txBox="1">
                <a:spLocks noChangeArrowheads="1"/>
              </p:cNvSpPr>
              <p:nvPr/>
            </p:nvSpPr>
            <p:spPr bwMode="gray">
              <a:xfrm>
                <a:off x="1296" y="1454"/>
                <a:ext cx="214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sz="2400" b="1" dirty="0">
                    <a:solidFill>
                      <a:srgbClr val="FFFFFF"/>
                    </a:solidFill>
                    <a:latin typeface="楷体" pitchFamily="49" charset="-122"/>
                    <a:ea typeface="楷体" pitchFamily="49" charset="-122"/>
                  </a:rPr>
                  <a:t>5</a:t>
                </a:r>
              </a:p>
            </p:txBody>
          </p:sp>
        </p:grpSp>
        <p:sp>
          <p:nvSpPr>
            <p:cNvPr id="33" name="Rectangle 235"/>
            <p:cNvSpPr>
              <a:spLocks noChangeArrowheads="1"/>
            </p:cNvSpPr>
            <p:nvPr/>
          </p:nvSpPr>
          <p:spPr bwMode="gray">
            <a:xfrm rot="3419336">
              <a:off x="2180874" y="5083139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 b="1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34" name="Text Box 237"/>
            <p:cNvSpPr txBox="1">
              <a:spLocks noChangeArrowheads="1"/>
            </p:cNvSpPr>
            <p:nvPr/>
          </p:nvSpPr>
          <p:spPr bwMode="gray">
            <a:xfrm>
              <a:off x="2285984" y="5072074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400" b="1" dirty="0">
                  <a:solidFill>
                    <a:srgbClr val="FFFFFF"/>
                  </a:solidFill>
                  <a:latin typeface="楷体" pitchFamily="49" charset="-122"/>
                  <a:ea typeface="楷体" pitchFamily="49" charset="-122"/>
                </a:rPr>
                <a:t>1</a:t>
              </a:r>
            </a:p>
          </p:txBody>
        </p:sp>
      </p:grpSp>
      <p:grpSp>
        <p:nvGrpSpPr>
          <p:cNvPr id="45" name="Group 243"/>
          <p:cNvGrpSpPr>
            <a:grpSpLocks/>
          </p:cNvGrpSpPr>
          <p:nvPr/>
        </p:nvGrpSpPr>
        <p:grpSpPr bwMode="auto">
          <a:xfrm>
            <a:off x="3190166" y="2819348"/>
            <a:ext cx="5105400" cy="555625"/>
            <a:chOff x="1248" y="3230"/>
            <a:chExt cx="3216" cy="350"/>
          </a:xfrm>
        </p:grpSpPr>
        <p:sp>
          <p:nvSpPr>
            <p:cNvPr id="4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4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 b="1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49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楷体" pitchFamily="49" charset="-122"/>
                  <a:ea typeface="楷体" pitchFamily="49" charset="-122"/>
                </a:rPr>
                <a:t>2</a:t>
              </a:r>
            </a:p>
          </p:txBody>
        </p:sp>
      </p:grpSp>
      <p:sp>
        <p:nvSpPr>
          <p:cNvPr id="51" name="矩形 50"/>
          <p:cNvSpPr/>
          <p:nvPr/>
        </p:nvSpPr>
        <p:spPr>
          <a:xfrm>
            <a:off x="4415442" y="208310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7" name="Text Box 231"/>
          <p:cNvSpPr txBox="1">
            <a:spLocks noChangeArrowheads="1"/>
          </p:cNvSpPr>
          <p:nvPr/>
        </p:nvSpPr>
        <p:spPr bwMode="gray">
          <a:xfrm>
            <a:off x="4415441" y="2007778"/>
            <a:ext cx="3754438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为什么学习软件测试课程</a:t>
            </a:r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801850" y="315240"/>
            <a:ext cx="6226175" cy="565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/>
              <a:t>附加内容</a:t>
            </a:r>
          </a:p>
        </p:txBody>
      </p:sp>
    </p:spTree>
    <p:extLst>
      <p:ext uri="{BB962C8B-B14F-4D97-AF65-F5344CB8AC3E}">
        <p14:creationId xmlns:p14="http://schemas.microsoft.com/office/powerpoint/2010/main" val="13595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8" y="980727"/>
            <a:ext cx="10098157" cy="597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软件测试人才的需求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25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908721"/>
            <a:ext cx="8683764" cy="519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837" y="-249783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软件测试的需求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5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Administrator\AppData\Roaming\Tencent\Users\119006626\QQ\WinTemp\RichOle\HOV}W17`GM9JWLAX@8]V5E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202" y="1490991"/>
            <a:ext cx="2530926" cy="74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dministrator\AppData\Roaming\Tencent\Users\119006626\QQ\WinTemp\RichOle\MN84)40T12KDJ{6HOGK7{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191" y="2930129"/>
            <a:ext cx="1772872" cy="6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3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152400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1676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5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1828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1981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7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2133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2286000" y="76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9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2438400" y="91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10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2590800" y="106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1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2743200" y="121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2" descr="C:\Users\Administrator\AppData\Roaming\Tencent\Users\119006626\QQ\WinTemp\RichOle\KEO62`(T7SL}`B3P[9PE.jpg"/>
          <p:cNvSpPr>
            <a:spLocks noChangeAspect="1" noChangeArrowheads="1"/>
          </p:cNvSpPr>
          <p:nvPr/>
        </p:nvSpPr>
        <p:spPr bwMode="auto">
          <a:xfrm>
            <a:off x="2895600" y="137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39" y="2975639"/>
            <a:ext cx="2221537" cy="648865"/>
          </a:xfrm>
          <a:prstGeom prst="rect">
            <a:avLst/>
          </a:prstGeom>
        </p:spPr>
      </p:pic>
      <p:pic>
        <p:nvPicPr>
          <p:cNvPr id="10253" name="Picture 13" descr="C:\Users\Administrator\AppData\Roaming\Tencent\Users\119006626\QQ\WinTemp\RichOle\F}V_F)PUT]%N)YO4D0LM1Z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606783"/>
            <a:ext cx="2160240" cy="10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:\Users\Administrator\AppData\Roaming\Tencent\Users\119006626\QQ\WinTemp\RichOle\QD1_`Y7ZAR046)QYQ@P8WXX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06" y="4753362"/>
            <a:ext cx="18478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ink\AppData\Roaming\Tencent\Users\626231936\QQ\WinTemp\RichOle\_MU`%1$Q_GPKI(`F2R0ZDY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03" y="3963838"/>
            <a:ext cx="2035730" cy="23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68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就业企业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526" y="3698003"/>
            <a:ext cx="3200847" cy="1114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502047"/>
            <a:ext cx="1293118" cy="1324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18" y="1496691"/>
            <a:ext cx="1647056" cy="1040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40" y="4832555"/>
            <a:ext cx="2687191" cy="1051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3" name="Picture 1" descr="C:\Users\Orlando\AppData\Roaming\Tencent\Users\119006626\QQ\WinTemp\RichOle\A~GS`T$5Q``~VY{Y5(1A(R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80" y="2675740"/>
            <a:ext cx="13144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Orlando\AppData\Roaming\Tencent\Users\119006626\QQ\WinTemp\RichOle\V}NRZ7%)}HXS3`FQ~])TV4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216" y="1720996"/>
            <a:ext cx="18192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Orlando\AppData\Roaming\Tencent\Users\119006626\QQ\WinTemp\RichOle\U~}]3KFY@XOF5Y(QE@C7U5Q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150" y="5535430"/>
            <a:ext cx="17526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7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cs typeface="+mn-cs"/>
              </a:rPr>
              <a:t>软件测试对于开发的意义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多角度分析需求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zh-CN" altLang="en-US" b="1" dirty="0" smtClean="0">
                <a:solidFill>
                  <a:schemeClr val="tx1"/>
                </a:solidFill>
              </a:rPr>
              <a:t>不同思路验证代码，保证代码质量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4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cs typeface="+mn-cs"/>
              </a:rPr>
              <a:t>软件测试对于生活的意义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你如何挑选衣服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如何挑选电器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如何挑选男</a:t>
            </a:r>
            <a:r>
              <a:rPr lang="en-US" altLang="zh-CN" dirty="0" smtClean="0">
                <a:solidFill>
                  <a:schemeClr val="tx1"/>
                </a:solidFill>
              </a:rPr>
              <a:t>/</a:t>
            </a:r>
            <a:r>
              <a:rPr lang="zh-CN" altLang="en-US" dirty="0" smtClean="0">
                <a:solidFill>
                  <a:schemeClr val="tx1"/>
                </a:solidFill>
              </a:rPr>
              <a:t>女朋友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1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cs typeface="+mn-cs"/>
              </a:rPr>
              <a:t>如何学好软件测试课程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5000" y="1177925"/>
            <a:ext cx="10788374" cy="502409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扎实理论基础知识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认真做好实践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培养好奇心，探索精神等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课外学习网站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51testing</a:t>
            </a: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Test Age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测试联盟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3A Testing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9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本</a:t>
            </a:r>
            <a:r>
              <a:rPr lang="zh-CN" altLang="en-US" sz="3200" dirty="0" smtClean="0"/>
              <a:t>讲小结与要求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1570" y="1003000"/>
            <a:ext cx="10629900" cy="5517069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什么是软件测试</a:t>
            </a:r>
            <a:endParaRPr lang="en-US" altLang="zh-CN" dirty="0"/>
          </a:p>
          <a:p>
            <a:r>
              <a:rPr lang="zh-CN" altLang="en-US" dirty="0"/>
              <a:t>为什么进行软件测试</a:t>
            </a:r>
            <a:endParaRPr lang="en-US" altLang="zh-CN" dirty="0"/>
          </a:p>
          <a:p>
            <a:pPr lvl="1" eaLnBrk="0" hangingPunct="0">
              <a:lnSpc>
                <a:spcPct val="150000"/>
              </a:lnSpc>
            </a:pPr>
            <a:r>
              <a:rPr lang="zh-CN" altLang="en-US" dirty="0" smtClean="0"/>
              <a:t>查找错误</a:t>
            </a:r>
            <a:r>
              <a:rPr lang="en-US" altLang="zh-CN" dirty="0" smtClean="0"/>
              <a:t>+</a:t>
            </a:r>
            <a:r>
              <a:rPr lang="zh-CN" altLang="en-US" dirty="0" smtClean="0"/>
              <a:t>满足需求</a:t>
            </a:r>
            <a:r>
              <a:rPr lang="en-US" altLang="zh-CN" dirty="0" smtClean="0"/>
              <a:t>+</a:t>
            </a:r>
            <a:r>
              <a:rPr lang="zh-CN" altLang="en-US" dirty="0" smtClean="0"/>
              <a:t>发现新大陆</a:t>
            </a:r>
            <a:endParaRPr lang="en-US" altLang="zh-CN" dirty="0" smtClean="0"/>
          </a:p>
          <a:p>
            <a:pPr lvl="1" eaLnBrk="0" hangingPunct="0">
              <a:lnSpc>
                <a:spcPct val="150000"/>
              </a:lnSpc>
              <a:defRPr/>
            </a:pPr>
            <a:r>
              <a:rPr lang="zh-CN" altLang="en-US" dirty="0" smtClean="0"/>
              <a:t>根本目的：发现问题、解决问题；</a:t>
            </a:r>
            <a:endParaRPr lang="en-US" altLang="zh-CN" dirty="0" smtClean="0"/>
          </a:p>
          <a:p>
            <a:pPr lvl="1" indent="0" eaLnBrk="0" hangingPunct="0">
              <a:lnSpc>
                <a:spcPct val="150000"/>
              </a:lnSpc>
              <a:buNone/>
              <a:defRPr/>
            </a:pPr>
            <a:r>
              <a:rPr lang="en-US" altLang="zh-CN" sz="2500" dirty="0" smtClean="0"/>
              <a:t>   	</a:t>
            </a:r>
            <a:r>
              <a:rPr lang="zh-CN" altLang="en-US" sz="2600" dirty="0" smtClean="0"/>
              <a:t>提高用户满意度、优化软件品</a:t>
            </a:r>
            <a:r>
              <a:rPr lang="zh-CN" altLang="en-US" sz="2500" dirty="0" smtClean="0"/>
              <a:t>质</a:t>
            </a:r>
          </a:p>
          <a:p>
            <a:r>
              <a:rPr lang="zh-CN" altLang="en-US" dirty="0" smtClean="0"/>
              <a:t>怎样做软件测试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关于</a:t>
            </a:r>
            <a:r>
              <a:rPr lang="en-US" altLang="zh-CN" dirty="0" smtClean="0"/>
              <a:t>bug</a:t>
            </a:r>
            <a:r>
              <a:rPr lang="zh-CN" altLang="en-US" dirty="0" smtClean="0"/>
              <a:t>概念的讨论</a:t>
            </a:r>
            <a:endParaRPr lang="en-US" altLang="zh-CN" dirty="0"/>
          </a:p>
          <a:p>
            <a:r>
              <a:rPr lang="zh-CN" altLang="en-US" dirty="0"/>
              <a:t>优秀的</a:t>
            </a:r>
            <a:r>
              <a:rPr lang="zh-CN" altLang="en-US" dirty="0" smtClean="0"/>
              <a:t>软件测试</a:t>
            </a:r>
            <a:r>
              <a:rPr lang="zh-CN" altLang="en-US" dirty="0"/>
              <a:t>人员应具备的素质</a:t>
            </a:r>
            <a:endParaRPr lang="en-US" altLang="zh-CN" dirty="0"/>
          </a:p>
          <a:p>
            <a:endParaRPr lang="zh-CN" altLang="en-US" sz="2900" dirty="0"/>
          </a:p>
        </p:txBody>
      </p:sp>
    </p:spTree>
    <p:extLst>
      <p:ext uri="{BB962C8B-B14F-4D97-AF65-F5344CB8AC3E}">
        <p14:creationId xmlns:p14="http://schemas.microsoft.com/office/powerpoint/2010/main" val="1290302314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164637" y="4038135"/>
            <a:ext cx="3027363" cy="2732957"/>
            <a:chOff x="9164637" y="4038135"/>
            <a:chExt cx="3027363" cy="2732957"/>
          </a:xfrm>
        </p:grpSpPr>
        <p:sp>
          <p:nvSpPr>
            <p:cNvPr id="18" name="等腰三角形 58"/>
            <p:cNvSpPr/>
            <p:nvPr/>
          </p:nvSpPr>
          <p:spPr>
            <a:xfrm>
              <a:off x="9525108" y="5430674"/>
              <a:ext cx="1162051" cy="1307229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  <a:gd name="connsiteX0" fmla="*/ 0 w 1774032"/>
                <a:gd name="connsiteY0" fmla="*/ 112635 h 641273"/>
                <a:gd name="connsiteX1" fmla="*/ 778670 w 1774032"/>
                <a:gd name="connsiteY1" fmla="*/ 0 h 641273"/>
                <a:gd name="connsiteX2" fmla="*/ 1774032 w 1774032"/>
                <a:gd name="connsiteY2" fmla="*/ 641273 h 641273"/>
                <a:gd name="connsiteX3" fmla="*/ 0 w 1774032"/>
                <a:gd name="connsiteY3" fmla="*/ 112635 h 641273"/>
                <a:gd name="connsiteX0" fmla="*/ 0 w 1774032"/>
                <a:gd name="connsiteY0" fmla="*/ 181691 h 710329"/>
                <a:gd name="connsiteX1" fmla="*/ 1147764 w 1774032"/>
                <a:gd name="connsiteY1" fmla="*/ 0 h 710329"/>
                <a:gd name="connsiteX2" fmla="*/ 1774032 w 1774032"/>
                <a:gd name="connsiteY2" fmla="*/ 710329 h 710329"/>
                <a:gd name="connsiteX3" fmla="*/ 0 w 1774032"/>
                <a:gd name="connsiteY3" fmla="*/ 181691 h 710329"/>
                <a:gd name="connsiteX0" fmla="*/ 0 w 1147764"/>
                <a:gd name="connsiteY0" fmla="*/ 181691 h 348379"/>
                <a:gd name="connsiteX1" fmla="*/ 1147764 w 1147764"/>
                <a:gd name="connsiteY1" fmla="*/ 0 h 348379"/>
                <a:gd name="connsiteX2" fmla="*/ 547688 w 1147764"/>
                <a:gd name="connsiteY2" fmla="*/ 348379 h 348379"/>
                <a:gd name="connsiteX3" fmla="*/ 0 w 1147764"/>
                <a:gd name="connsiteY3" fmla="*/ 181691 h 348379"/>
                <a:gd name="connsiteX0" fmla="*/ 452437 w 1600201"/>
                <a:gd name="connsiteY0" fmla="*/ 181691 h 732554"/>
                <a:gd name="connsiteX1" fmla="*/ 1600201 w 1600201"/>
                <a:gd name="connsiteY1" fmla="*/ 0 h 732554"/>
                <a:gd name="connsiteX2" fmla="*/ 0 w 1600201"/>
                <a:gd name="connsiteY2" fmla="*/ 732554 h 732554"/>
                <a:gd name="connsiteX3" fmla="*/ 452437 w 1600201"/>
                <a:gd name="connsiteY3" fmla="*/ 181691 h 732554"/>
                <a:gd name="connsiteX0" fmla="*/ 547687 w 1600201"/>
                <a:gd name="connsiteY0" fmla="*/ 0 h 957263"/>
                <a:gd name="connsiteX1" fmla="*/ 1600201 w 1600201"/>
                <a:gd name="connsiteY1" fmla="*/ 224709 h 957263"/>
                <a:gd name="connsiteX2" fmla="*/ 0 w 1600201"/>
                <a:gd name="connsiteY2" fmla="*/ 957263 h 957263"/>
                <a:gd name="connsiteX3" fmla="*/ 547687 w 1600201"/>
                <a:gd name="connsiteY3" fmla="*/ 0 h 957263"/>
                <a:gd name="connsiteX0" fmla="*/ 547687 w 1162051"/>
                <a:gd name="connsiteY0" fmla="*/ 349966 h 1307229"/>
                <a:gd name="connsiteX1" fmla="*/ 1162051 w 1162051"/>
                <a:gd name="connsiteY1" fmla="*/ 0 h 1307229"/>
                <a:gd name="connsiteX2" fmla="*/ 0 w 1162051"/>
                <a:gd name="connsiteY2" fmla="*/ 1307229 h 1307229"/>
                <a:gd name="connsiteX3" fmla="*/ 547687 w 1162051"/>
                <a:gd name="connsiteY3" fmla="*/ 349966 h 130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051" h="1307229">
                  <a:moveTo>
                    <a:pt x="547687" y="349966"/>
                  </a:moveTo>
                  <a:lnTo>
                    <a:pt x="1162051" y="0"/>
                  </a:lnTo>
                  <a:lnTo>
                    <a:pt x="0" y="1307229"/>
                  </a:lnTo>
                  <a:lnTo>
                    <a:pt x="547687" y="349966"/>
                  </a:lnTo>
                  <a:close/>
                </a:path>
              </a:pathLst>
            </a:custGeom>
            <a:solidFill>
              <a:srgbClr val="F2F2F2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"/>
            <p:cNvSpPr/>
            <p:nvPr/>
          </p:nvSpPr>
          <p:spPr>
            <a:xfrm>
              <a:off x="10694277" y="4864997"/>
              <a:ext cx="1474792" cy="557087"/>
            </a:xfrm>
            <a:custGeom>
              <a:avLst/>
              <a:gdLst>
                <a:gd name="connsiteX0" fmla="*/ 0 w 1141417"/>
                <a:gd name="connsiteY0" fmla="*/ 877762 h 877762"/>
                <a:gd name="connsiteX1" fmla="*/ 570709 w 1141417"/>
                <a:gd name="connsiteY1" fmla="*/ 0 h 877762"/>
                <a:gd name="connsiteX2" fmla="*/ 1141417 w 1141417"/>
                <a:gd name="connsiteY2" fmla="*/ 877762 h 877762"/>
                <a:gd name="connsiteX3" fmla="*/ 0 w 1141417"/>
                <a:gd name="connsiteY3" fmla="*/ 877762 h 877762"/>
                <a:gd name="connsiteX0" fmla="*/ 0 w 1833567"/>
                <a:gd name="connsiteY0" fmla="*/ 877762 h 877762"/>
                <a:gd name="connsiteX1" fmla="*/ 570709 w 1833567"/>
                <a:gd name="connsiteY1" fmla="*/ 0 h 877762"/>
                <a:gd name="connsiteX2" fmla="*/ 1833567 w 1833567"/>
                <a:gd name="connsiteY2" fmla="*/ 433262 h 877762"/>
                <a:gd name="connsiteX3" fmla="*/ 0 w 1833567"/>
                <a:gd name="connsiteY3" fmla="*/ 877762 h 877762"/>
                <a:gd name="connsiteX0" fmla="*/ 0 w 1268417"/>
                <a:gd name="connsiteY0" fmla="*/ 426912 h 433262"/>
                <a:gd name="connsiteX1" fmla="*/ 5559 w 1268417"/>
                <a:gd name="connsiteY1" fmla="*/ 0 h 433262"/>
                <a:gd name="connsiteX2" fmla="*/ 1268417 w 1268417"/>
                <a:gd name="connsiteY2" fmla="*/ 433262 h 433262"/>
                <a:gd name="connsiteX3" fmla="*/ 0 w 1268417"/>
                <a:gd name="connsiteY3" fmla="*/ 426912 h 433262"/>
                <a:gd name="connsiteX0" fmla="*/ 0 w 1474792"/>
                <a:gd name="connsiteY0" fmla="*/ 557087 h 557087"/>
                <a:gd name="connsiteX1" fmla="*/ 211934 w 1474792"/>
                <a:gd name="connsiteY1" fmla="*/ 0 h 557087"/>
                <a:gd name="connsiteX2" fmla="*/ 1474792 w 1474792"/>
                <a:gd name="connsiteY2" fmla="*/ 433262 h 557087"/>
                <a:gd name="connsiteX3" fmla="*/ 0 w 1474792"/>
                <a:gd name="connsiteY3" fmla="*/ 557087 h 55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4792" h="557087">
                  <a:moveTo>
                    <a:pt x="0" y="557087"/>
                  </a:moveTo>
                  <a:lnTo>
                    <a:pt x="211934" y="0"/>
                  </a:lnTo>
                  <a:lnTo>
                    <a:pt x="1474792" y="433262"/>
                  </a:lnTo>
                  <a:lnTo>
                    <a:pt x="0" y="55708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E4E6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58"/>
            <p:cNvSpPr/>
            <p:nvPr/>
          </p:nvSpPr>
          <p:spPr>
            <a:xfrm>
              <a:off x="10914029" y="4654507"/>
              <a:ext cx="1245394" cy="641273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394" h="641273">
                  <a:moveTo>
                    <a:pt x="0" y="203123"/>
                  </a:moveTo>
                  <a:lnTo>
                    <a:pt x="250032" y="0"/>
                  </a:lnTo>
                  <a:lnTo>
                    <a:pt x="1245394" y="641273"/>
                  </a:lnTo>
                  <a:lnTo>
                    <a:pt x="0" y="203123"/>
                  </a:lnTo>
                  <a:close/>
                </a:path>
              </a:pathLst>
            </a:custGeom>
            <a:solidFill>
              <a:srgbClr val="F2F2F2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34"/>
            <p:cNvSpPr/>
            <p:nvPr/>
          </p:nvSpPr>
          <p:spPr>
            <a:xfrm rot="7233140">
              <a:off x="9433484" y="4630457"/>
              <a:ext cx="1793112" cy="804826"/>
            </a:xfrm>
            <a:custGeom>
              <a:avLst/>
              <a:gdLst>
                <a:gd name="connsiteX0" fmla="*/ 0 w 1634073"/>
                <a:gd name="connsiteY0" fmla="*/ 702844 h 702844"/>
                <a:gd name="connsiteX1" fmla="*/ 412538 w 1634073"/>
                <a:gd name="connsiteY1" fmla="*/ 0 h 702844"/>
                <a:gd name="connsiteX2" fmla="*/ 1634073 w 1634073"/>
                <a:gd name="connsiteY2" fmla="*/ 702844 h 702844"/>
                <a:gd name="connsiteX3" fmla="*/ 0 w 1634073"/>
                <a:gd name="connsiteY3" fmla="*/ 702844 h 702844"/>
                <a:gd name="connsiteX0" fmla="*/ 0 w 1767688"/>
                <a:gd name="connsiteY0" fmla="*/ 807522 h 807522"/>
                <a:gd name="connsiteX1" fmla="*/ 546153 w 1767688"/>
                <a:gd name="connsiteY1" fmla="*/ 0 h 807522"/>
                <a:gd name="connsiteX2" fmla="*/ 1767688 w 1767688"/>
                <a:gd name="connsiteY2" fmla="*/ 702844 h 807522"/>
                <a:gd name="connsiteX3" fmla="*/ 0 w 1767688"/>
                <a:gd name="connsiteY3" fmla="*/ 807522 h 807522"/>
                <a:gd name="connsiteX0" fmla="*/ 0 w 1793112"/>
                <a:gd name="connsiteY0" fmla="*/ 807522 h 807522"/>
                <a:gd name="connsiteX1" fmla="*/ 546153 w 1793112"/>
                <a:gd name="connsiteY1" fmla="*/ 0 h 807522"/>
                <a:gd name="connsiteX2" fmla="*/ 1793112 w 1793112"/>
                <a:gd name="connsiteY2" fmla="*/ 802128 h 807522"/>
                <a:gd name="connsiteX3" fmla="*/ 0 w 1793112"/>
                <a:gd name="connsiteY3" fmla="*/ 807522 h 807522"/>
                <a:gd name="connsiteX0" fmla="*/ 0 w 1793112"/>
                <a:gd name="connsiteY0" fmla="*/ 804826 h 804826"/>
                <a:gd name="connsiteX1" fmla="*/ 466633 w 1793112"/>
                <a:gd name="connsiteY1" fmla="*/ 0 h 804826"/>
                <a:gd name="connsiteX2" fmla="*/ 1793112 w 1793112"/>
                <a:gd name="connsiteY2" fmla="*/ 799432 h 804826"/>
                <a:gd name="connsiteX3" fmla="*/ 0 w 1793112"/>
                <a:gd name="connsiteY3" fmla="*/ 804826 h 80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3112" h="804826">
                  <a:moveTo>
                    <a:pt x="0" y="804826"/>
                  </a:moveTo>
                  <a:lnTo>
                    <a:pt x="466633" y="0"/>
                  </a:lnTo>
                  <a:lnTo>
                    <a:pt x="1793112" y="799432"/>
                  </a:lnTo>
                  <a:lnTo>
                    <a:pt x="0" y="8048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164637" y="4361031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23" idx="7"/>
            </p:cNvCxnSpPr>
            <p:nvPr/>
          </p:nvCxnSpPr>
          <p:spPr>
            <a:xfrm flipV="1">
              <a:off x="9203661" y="4056233"/>
              <a:ext cx="1232563" cy="311493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10415745" y="4038135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9539286" y="4074330"/>
              <a:ext cx="889220" cy="1524954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39" idx="1"/>
            </p:cNvCxnSpPr>
            <p:nvPr/>
          </p:nvCxnSpPr>
          <p:spPr>
            <a:xfrm flipH="1" flipV="1">
              <a:off x="9187496" y="4406750"/>
              <a:ext cx="330288" cy="1187970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 flipV="1">
              <a:off x="9210357" y="4383891"/>
              <a:ext cx="1692139" cy="475776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34" idx="1"/>
              <a:endCxn id="25" idx="5"/>
            </p:cNvCxnSpPr>
            <p:nvPr/>
          </p:nvCxnSpPr>
          <p:spPr>
            <a:xfrm flipH="1" flipV="1">
              <a:off x="10454769" y="4077159"/>
              <a:ext cx="430205" cy="766345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39" idx="7"/>
              <a:endCxn id="34" idx="3"/>
            </p:cNvCxnSpPr>
            <p:nvPr/>
          </p:nvCxnSpPr>
          <p:spPr>
            <a:xfrm flipV="1">
              <a:off x="9550113" y="4875833"/>
              <a:ext cx="1334861" cy="718887"/>
            </a:xfrm>
            <a:prstGeom prst="line">
              <a:avLst/>
            </a:prstGeom>
            <a:ln w="6350">
              <a:solidFill>
                <a:srgbClr val="C7CB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10671972" y="5407353"/>
              <a:ext cx="36000" cy="360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1148994" y="4643238"/>
              <a:ext cx="28800" cy="288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878279" y="4836809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1"/>
            <p:cNvSpPr/>
            <p:nvPr/>
          </p:nvSpPr>
          <p:spPr>
            <a:xfrm>
              <a:off x="9519057" y="5605893"/>
              <a:ext cx="560392" cy="1135731"/>
            </a:xfrm>
            <a:custGeom>
              <a:avLst/>
              <a:gdLst>
                <a:gd name="connsiteX0" fmla="*/ 0 w 1141417"/>
                <a:gd name="connsiteY0" fmla="*/ 877762 h 877762"/>
                <a:gd name="connsiteX1" fmla="*/ 570709 w 1141417"/>
                <a:gd name="connsiteY1" fmla="*/ 0 h 877762"/>
                <a:gd name="connsiteX2" fmla="*/ 1141417 w 1141417"/>
                <a:gd name="connsiteY2" fmla="*/ 877762 h 877762"/>
                <a:gd name="connsiteX3" fmla="*/ 0 w 1141417"/>
                <a:gd name="connsiteY3" fmla="*/ 877762 h 877762"/>
                <a:gd name="connsiteX0" fmla="*/ 0 w 1833567"/>
                <a:gd name="connsiteY0" fmla="*/ 877762 h 877762"/>
                <a:gd name="connsiteX1" fmla="*/ 570709 w 1833567"/>
                <a:gd name="connsiteY1" fmla="*/ 0 h 877762"/>
                <a:gd name="connsiteX2" fmla="*/ 1833567 w 1833567"/>
                <a:gd name="connsiteY2" fmla="*/ 433262 h 877762"/>
                <a:gd name="connsiteX3" fmla="*/ 0 w 1833567"/>
                <a:gd name="connsiteY3" fmla="*/ 877762 h 877762"/>
                <a:gd name="connsiteX0" fmla="*/ 0 w 1268417"/>
                <a:gd name="connsiteY0" fmla="*/ 426912 h 433262"/>
                <a:gd name="connsiteX1" fmla="*/ 5559 w 1268417"/>
                <a:gd name="connsiteY1" fmla="*/ 0 h 433262"/>
                <a:gd name="connsiteX2" fmla="*/ 1268417 w 1268417"/>
                <a:gd name="connsiteY2" fmla="*/ 433262 h 433262"/>
                <a:gd name="connsiteX3" fmla="*/ 0 w 1268417"/>
                <a:gd name="connsiteY3" fmla="*/ 426912 h 433262"/>
                <a:gd name="connsiteX0" fmla="*/ 0 w 1474792"/>
                <a:gd name="connsiteY0" fmla="*/ 557087 h 557087"/>
                <a:gd name="connsiteX1" fmla="*/ 211934 w 1474792"/>
                <a:gd name="connsiteY1" fmla="*/ 0 h 557087"/>
                <a:gd name="connsiteX2" fmla="*/ 1474792 w 1474792"/>
                <a:gd name="connsiteY2" fmla="*/ 433262 h 557087"/>
                <a:gd name="connsiteX3" fmla="*/ 0 w 1474792"/>
                <a:gd name="connsiteY3" fmla="*/ 557087 h 557087"/>
                <a:gd name="connsiteX0" fmla="*/ 0 w 579442"/>
                <a:gd name="connsiteY0" fmla="*/ 557087 h 557087"/>
                <a:gd name="connsiteX1" fmla="*/ 211934 w 579442"/>
                <a:gd name="connsiteY1" fmla="*/ 0 h 557087"/>
                <a:gd name="connsiteX2" fmla="*/ 579442 w 579442"/>
                <a:gd name="connsiteY2" fmla="*/ 273719 h 557087"/>
                <a:gd name="connsiteX3" fmla="*/ 0 w 579442"/>
                <a:gd name="connsiteY3" fmla="*/ 557087 h 557087"/>
                <a:gd name="connsiteX0" fmla="*/ 0 w 758036"/>
                <a:gd name="connsiteY0" fmla="*/ 557087 h 557087"/>
                <a:gd name="connsiteX1" fmla="*/ 211934 w 758036"/>
                <a:gd name="connsiteY1" fmla="*/ 0 h 557087"/>
                <a:gd name="connsiteX2" fmla="*/ 758036 w 758036"/>
                <a:gd name="connsiteY2" fmla="*/ 164181 h 557087"/>
                <a:gd name="connsiteX3" fmla="*/ 0 w 758036"/>
                <a:gd name="connsiteY3" fmla="*/ 557087 h 557087"/>
                <a:gd name="connsiteX0" fmla="*/ 0 w 569917"/>
                <a:gd name="connsiteY0" fmla="*/ 1145256 h 1145256"/>
                <a:gd name="connsiteX1" fmla="*/ 23815 w 569917"/>
                <a:gd name="connsiteY1" fmla="*/ 0 h 1145256"/>
                <a:gd name="connsiteX2" fmla="*/ 569917 w 569917"/>
                <a:gd name="connsiteY2" fmla="*/ 164181 h 1145256"/>
                <a:gd name="connsiteX3" fmla="*/ 0 w 569917"/>
                <a:gd name="connsiteY3" fmla="*/ 1145256 h 1145256"/>
                <a:gd name="connsiteX0" fmla="*/ 0 w 560392"/>
                <a:gd name="connsiteY0" fmla="*/ 1135731 h 1135731"/>
                <a:gd name="connsiteX1" fmla="*/ 14290 w 560392"/>
                <a:gd name="connsiteY1" fmla="*/ 0 h 1135731"/>
                <a:gd name="connsiteX2" fmla="*/ 560392 w 560392"/>
                <a:gd name="connsiteY2" fmla="*/ 164181 h 1135731"/>
                <a:gd name="connsiteX3" fmla="*/ 0 w 560392"/>
                <a:gd name="connsiteY3" fmla="*/ 1135731 h 11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0392" h="1135731">
                  <a:moveTo>
                    <a:pt x="0" y="1135731"/>
                  </a:moveTo>
                  <a:lnTo>
                    <a:pt x="14290" y="0"/>
                  </a:lnTo>
                  <a:lnTo>
                    <a:pt x="560392" y="164181"/>
                  </a:lnTo>
                  <a:lnTo>
                    <a:pt x="0" y="1135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E4E6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9504893" y="6725373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58"/>
            <p:cNvSpPr/>
            <p:nvPr/>
          </p:nvSpPr>
          <p:spPr>
            <a:xfrm>
              <a:off x="9538637" y="5429148"/>
              <a:ext cx="1147764" cy="348379"/>
            </a:xfrm>
            <a:custGeom>
              <a:avLst/>
              <a:gdLst>
                <a:gd name="connsiteX0" fmla="*/ 0 w 628650"/>
                <a:gd name="connsiteY0" fmla="*/ 215029 h 215029"/>
                <a:gd name="connsiteX1" fmla="*/ 314325 w 628650"/>
                <a:gd name="connsiteY1" fmla="*/ 0 h 215029"/>
                <a:gd name="connsiteX2" fmla="*/ 628650 w 628650"/>
                <a:gd name="connsiteY2" fmla="*/ 215029 h 215029"/>
                <a:gd name="connsiteX3" fmla="*/ 0 w 628650"/>
                <a:gd name="connsiteY3" fmla="*/ 215029 h 215029"/>
                <a:gd name="connsiteX0" fmla="*/ 14287 w 642937"/>
                <a:gd name="connsiteY0" fmla="*/ 186454 h 186454"/>
                <a:gd name="connsiteX1" fmla="*/ 0 w 642937"/>
                <a:gd name="connsiteY1" fmla="*/ 0 h 186454"/>
                <a:gd name="connsiteX2" fmla="*/ 642937 w 642937"/>
                <a:gd name="connsiteY2" fmla="*/ 186454 h 186454"/>
                <a:gd name="connsiteX3" fmla="*/ 14287 w 642937"/>
                <a:gd name="connsiteY3" fmla="*/ 186454 h 186454"/>
                <a:gd name="connsiteX0" fmla="*/ 14287 w 995362"/>
                <a:gd name="connsiteY0" fmla="*/ 186454 h 641273"/>
                <a:gd name="connsiteX1" fmla="*/ 0 w 995362"/>
                <a:gd name="connsiteY1" fmla="*/ 0 h 641273"/>
                <a:gd name="connsiteX2" fmla="*/ 995362 w 995362"/>
                <a:gd name="connsiteY2" fmla="*/ 641273 h 641273"/>
                <a:gd name="connsiteX3" fmla="*/ 14287 w 995362"/>
                <a:gd name="connsiteY3" fmla="*/ 186454 h 641273"/>
                <a:gd name="connsiteX0" fmla="*/ 0 w 1245394"/>
                <a:gd name="connsiteY0" fmla="*/ 203123 h 641273"/>
                <a:gd name="connsiteX1" fmla="*/ 250032 w 1245394"/>
                <a:gd name="connsiteY1" fmla="*/ 0 h 641273"/>
                <a:gd name="connsiteX2" fmla="*/ 1245394 w 1245394"/>
                <a:gd name="connsiteY2" fmla="*/ 641273 h 641273"/>
                <a:gd name="connsiteX3" fmla="*/ 0 w 1245394"/>
                <a:gd name="connsiteY3" fmla="*/ 203123 h 641273"/>
                <a:gd name="connsiteX0" fmla="*/ 0 w 1774032"/>
                <a:gd name="connsiteY0" fmla="*/ 112635 h 641273"/>
                <a:gd name="connsiteX1" fmla="*/ 778670 w 1774032"/>
                <a:gd name="connsiteY1" fmla="*/ 0 h 641273"/>
                <a:gd name="connsiteX2" fmla="*/ 1774032 w 1774032"/>
                <a:gd name="connsiteY2" fmla="*/ 641273 h 641273"/>
                <a:gd name="connsiteX3" fmla="*/ 0 w 1774032"/>
                <a:gd name="connsiteY3" fmla="*/ 112635 h 641273"/>
                <a:gd name="connsiteX0" fmla="*/ 0 w 1774032"/>
                <a:gd name="connsiteY0" fmla="*/ 181691 h 710329"/>
                <a:gd name="connsiteX1" fmla="*/ 1147764 w 1774032"/>
                <a:gd name="connsiteY1" fmla="*/ 0 h 710329"/>
                <a:gd name="connsiteX2" fmla="*/ 1774032 w 1774032"/>
                <a:gd name="connsiteY2" fmla="*/ 710329 h 710329"/>
                <a:gd name="connsiteX3" fmla="*/ 0 w 1774032"/>
                <a:gd name="connsiteY3" fmla="*/ 181691 h 710329"/>
                <a:gd name="connsiteX0" fmla="*/ 0 w 1147764"/>
                <a:gd name="connsiteY0" fmla="*/ 181691 h 348379"/>
                <a:gd name="connsiteX1" fmla="*/ 1147764 w 1147764"/>
                <a:gd name="connsiteY1" fmla="*/ 0 h 348379"/>
                <a:gd name="connsiteX2" fmla="*/ 547688 w 1147764"/>
                <a:gd name="connsiteY2" fmla="*/ 348379 h 348379"/>
                <a:gd name="connsiteX3" fmla="*/ 0 w 1147764"/>
                <a:gd name="connsiteY3" fmla="*/ 181691 h 34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7764" h="348379">
                  <a:moveTo>
                    <a:pt x="0" y="181691"/>
                  </a:moveTo>
                  <a:lnTo>
                    <a:pt x="1147764" y="0"/>
                  </a:lnTo>
                  <a:lnTo>
                    <a:pt x="547688" y="348379"/>
                  </a:lnTo>
                  <a:lnTo>
                    <a:pt x="0" y="18169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E3E5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511089" y="5588025"/>
              <a:ext cx="45719" cy="45719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56426" y="5764191"/>
              <a:ext cx="36000" cy="360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2163200" y="5284321"/>
              <a:ext cx="28800" cy="28800"/>
            </a:xfrm>
            <a:prstGeom prst="ellipse">
              <a:avLst/>
            </a:prstGeom>
            <a:solidFill>
              <a:srgbClr val="C7CB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0" y="6433143"/>
            <a:ext cx="1219200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258103" y="2593076"/>
            <a:ext cx="4339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68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什么是软件</a:t>
            </a:r>
            <a:r>
              <a:rPr lang="en-US" altLang="zh-CN" dirty="0" smtClean="0"/>
              <a:t>?</a:t>
            </a:r>
          </a:p>
          <a:p>
            <a:r>
              <a:rPr lang="zh-CN" altLang="en-US" dirty="0" smtClean="0"/>
              <a:t>提出软件危机</a:t>
            </a:r>
            <a:endParaRPr lang="en-US" altLang="zh-CN" dirty="0" smtClean="0"/>
          </a:p>
          <a:p>
            <a:r>
              <a:rPr lang="zh-CN" altLang="en-US" dirty="0" smtClean="0"/>
              <a:t>软件测试的发展史</a:t>
            </a:r>
            <a:endParaRPr lang="en-US" altLang="zh-CN" dirty="0" smtClean="0"/>
          </a:p>
          <a:p>
            <a:r>
              <a:rPr lang="zh-CN" altLang="en-US" dirty="0" smtClean="0"/>
              <a:t>软件测试工作：工作流程，误区，具备的素质，职业发展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11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569"/>
            <a:ext cx="12192000" cy="43307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44193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6" name="Group 238"/>
          <p:cNvGrpSpPr>
            <a:grpSpLocks/>
          </p:cNvGrpSpPr>
          <p:nvPr/>
        </p:nvGrpSpPr>
        <p:grpSpPr bwMode="auto">
          <a:xfrm>
            <a:off x="2903990" y="1516763"/>
            <a:ext cx="5105400" cy="555625"/>
            <a:chOff x="1248" y="2640"/>
            <a:chExt cx="3216" cy="350"/>
          </a:xfrm>
        </p:grpSpPr>
        <p:sp>
          <p:nvSpPr>
            <p:cNvPr id="5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Text Box 242"/>
            <p:cNvSpPr txBox="1">
              <a:spLocks noChangeArrowheads="1"/>
            </p:cNvSpPr>
            <p:nvPr/>
          </p:nvSpPr>
          <p:spPr bwMode="gray">
            <a:xfrm>
              <a:off x="1287" y="2654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1" name="Group 238"/>
          <p:cNvGrpSpPr>
            <a:grpSpLocks/>
          </p:cNvGrpSpPr>
          <p:nvPr/>
        </p:nvGrpSpPr>
        <p:grpSpPr bwMode="auto">
          <a:xfrm>
            <a:off x="2844057" y="2185160"/>
            <a:ext cx="5105400" cy="619128"/>
            <a:chOff x="1248" y="2600"/>
            <a:chExt cx="3216" cy="390"/>
          </a:xfrm>
        </p:grpSpPr>
        <p:sp>
          <p:nvSpPr>
            <p:cNvPr id="6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4" name="Text Box 241"/>
            <p:cNvSpPr txBox="1">
              <a:spLocks noChangeArrowheads="1"/>
            </p:cNvSpPr>
            <p:nvPr/>
          </p:nvSpPr>
          <p:spPr bwMode="gray">
            <a:xfrm>
              <a:off x="1769" y="2619"/>
              <a:ext cx="216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为什么进行软件测试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5" name="Text Box 242"/>
            <p:cNvSpPr txBox="1">
              <a:spLocks noChangeArrowheads="1"/>
            </p:cNvSpPr>
            <p:nvPr/>
          </p:nvSpPr>
          <p:spPr bwMode="gray">
            <a:xfrm>
              <a:off x="1305" y="2600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6" name="Group 238"/>
          <p:cNvGrpSpPr>
            <a:grpSpLocks/>
          </p:cNvGrpSpPr>
          <p:nvPr/>
        </p:nvGrpSpPr>
        <p:grpSpPr bwMode="auto">
          <a:xfrm>
            <a:off x="2774977" y="2887547"/>
            <a:ext cx="5105400" cy="682628"/>
            <a:chOff x="1248" y="2582"/>
            <a:chExt cx="3216" cy="430"/>
          </a:xfrm>
        </p:grpSpPr>
        <p:sp>
          <p:nvSpPr>
            <p:cNvPr id="6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9" name="Text Box 241"/>
            <p:cNvSpPr txBox="1">
              <a:spLocks noChangeArrowheads="1"/>
            </p:cNvSpPr>
            <p:nvPr/>
          </p:nvSpPr>
          <p:spPr bwMode="gray">
            <a:xfrm>
              <a:off x="1858" y="2682"/>
              <a:ext cx="170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怎样做软件测试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Text Box 242"/>
            <p:cNvSpPr txBox="1">
              <a:spLocks noChangeArrowheads="1"/>
            </p:cNvSpPr>
            <p:nvPr/>
          </p:nvSpPr>
          <p:spPr bwMode="gray">
            <a:xfrm>
              <a:off x="1305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1" name="Group 238"/>
          <p:cNvGrpSpPr>
            <a:grpSpLocks/>
          </p:cNvGrpSpPr>
          <p:nvPr/>
        </p:nvGrpSpPr>
        <p:grpSpPr bwMode="auto">
          <a:xfrm>
            <a:off x="2778638" y="3578997"/>
            <a:ext cx="6160646" cy="687391"/>
            <a:chOff x="1248" y="2582"/>
            <a:chExt cx="3347" cy="433"/>
          </a:xfrm>
        </p:grpSpPr>
        <p:sp>
          <p:nvSpPr>
            <p:cNvPr id="7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4" name="Text Box 241"/>
            <p:cNvSpPr txBox="1">
              <a:spLocks noChangeArrowheads="1"/>
            </p:cNvSpPr>
            <p:nvPr/>
          </p:nvSpPr>
          <p:spPr bwMode="gray">
            <a:xfrm>
              <a:off x="1752" y="2685"/>
              <a:ext cx="284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>
                  <a:latin typeface="楷体" pitchFamily="49" charset="-122"/>
                  <a:ea typeface="楷体" pitchFamily="49" charset="-122"/>
                </a:rPr>
                <a:t>软件测试人员应具备的素质</a:t>
              </a:r>
            </a:p>
          </p:txBody>
        </p:sp>
        <p:sp>
          <p:nvSpPr>
            <p:cNvPr id="75" name="Text Box 242"/>
            <p:cNvSpPr txBox="1">
              <a:spLocks noChangeArrowheads="1"/>
            </p:cNvSpPr>
            <p:nvPr/>
          </p:nvSpPr>
          <p:spPr bwMode="gray">
            <a:xfrm>
              <a:off x="1314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6" name="Group 238"/>
          <p:cNvGrpSpPr>
            <a:grpSpLocks/>
          </p:cNvGrpSpPr>
          <p:nvPr/>
        </p:nvGrpSpPr>
        <p:grpSpPr bwMode="auto">
          <a:xfrm>
            <a:off x="2724466" y="4370531"/>
            <a:ext cx="5105400" cy="555625"/>
            <a:chOff x="1248" y="2640"/>
            <a:chExt cx="3216" cy="350"/>
          </a:xfrm>
        </p:grpSpPr>
        <p:sp>
          <p:nvSpPr>
            <p:cNvPr id="7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9" name="Text Box 241"/>
            <p:cNvSpPr txBox="1">
              <a:spLocks noChangeArrowheads="1"/>
            </p:cNvSpPr>
            <p:nvPr/>
          </p:nvSpPr>
          <p:spPr bwMode="gray">
            <a:xfrm>
              <a:off x="1959" y="2659"/>
              <a:ext cx="102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附加内容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80" name="Text Box 242"/>
          <p:cNvSpPr txBox="1">
            <a:spLocks noChangeArrowheads="1"/>
          </p:cNvSpPr>
          <p:nvPr/>
        </p:nvSpPr>
        <p:spPr bwMode="gray">
          <a:xfrm>
            <a:off x="2853994" y="4291096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zh-CN" sz="28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endParaRPr lang="en-US" altLang="zh-CN" sz="28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" name="Text Box 246"/>
          <p:cNvSpPr txBox="1">
            <a:spLocks noChangeArrowheads="1"/>
          </p:cNvSpPr>
          <p:nvPr/>
        </p:nvSpPr>
        <p:spPr bwMode="gray">
          <a:xfrm>
            <a:off x="3696215" y="1471731"/>
            <a:ext cx="36016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tx1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什么是软件测试</a:t>
            </a:r>
            <a:endParaRPr lang="en-US" altLang="zh-CN" sz="2800" b="1" dirty="0">
              <a:solidFill>
                <a:schemeClr val="tx1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344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1101187" y="1282408"/>
            <a:ext cx="8916269" cy="4896544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C0C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30000"/>
              </a:lnSpc>
              <a:buClr>
                <a:srgbClr val="92D050"/>
              </a:buClr>
              <a:defRPr/>
            </a:pPr>
            <a:endParaRPr lang="en-US" altLang="zh-CN" sz="2800" b="1" dirty="0">
              <a:solidFill>
                <a:schemeClr val="tx1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本节教学目标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132393" y="1690619"/>
            <a:ext cx="10629900" cy="4351338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4"/>
              </a:buClr>
              <a:defRPr/>
            </a:pPr>
            <a:r>
              <a:rPr lang="zh-CN" altLang="en-US" dirty="0"/>
              <a:t>掌握软件测试的定义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chemeClr val="accent4"/>
              </a:buClr>
              <a:defRPr/>
            </a:pPr>
            <a:r>
              <a:rPr lang="zh-CN" altLang="en-US" dirty="0"/>
              <a:t>了解为什么进行软件测试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chemeClr val="accent4"/>
              </a:buClr>
              <a:defRPr/>
            </a:pPr>
            <a:r>
              <a:rPr lang="zh-CN" altLang="en-US" dirty="0"/>
              <a:t>掌握软件缺陷的定义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chemeClr val="accent4"/>
              </a:buClr>
              <a:defRPr/>
            </a:pPr>
            <a:r>
              <a:rPr lang="zh-CN" altLang="en-US" dirty="0"/>
              <a:t>了解为什么出现软件缺陷及缺陷修复费用</a:t>
            </a:r>
            <a:endParaRPr lang="en-US" altLang="zh-CN" dirty="0"/>
          </a:p>
          <a:p>
            <a:pPr>
              <a:lnSpc>
                <a:spcPct val="150000"/>
              </a:lnSpc>
              <a:buClr>
                <a:schemeClr val="accent4"/>
              </a:buClr>
              <a:defRPr/>
            </a:pPr>
            <a:r>
              <a:rPr lang="zh-CN" altLang="en-US" dirty="0" smtClean="0"/>
              <a:t>了解怎样做软件测试及</a:t>
            </a:r>
            <a:r>
              <a:rPr lang="zh-CN" altLang="en-US" dirty="0"/>
              <a:t>应具备的素质</a:t>
            </a:r>
            <a:endParaRPr lang="en-US" altLang="zh-CN" dirty="0"/>
          </a:p>
          <a:p>
            <a:pPr>
              <a:buClr>
                <a:schemeClr val="accent4"/>
              </a:buClr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014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软件测试</a:t>
            </a:r>
            <a:r>
              <a:rPr lang="zh-CN" altLang="en-US" dirty="0"/>
              <a:t>定义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63513" indent="-163513" defTabSz="449263">
              <a:spcAft>
                <a:spcPts val="525"/>
              </a:spcAft>
              <a:buClr>
                <a:srgbClr val="008469"/>
              </a:buClr>
              <a:buSzPct val="100000"/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</a:pPr>
            <a:r>
              <a:rPr lang="zh-CN" altLang="en-US" dirty="0" smtClean="0">
                <a:solidFill>
                  <a:schemeClr val="tx1"/>
                </a:solidFill>
              </a:rPr>
              <a:t>什么是软件？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</a:rPr>
              <a:t>程序</a:t>
            </a:r>
            <a:r>
              <a:rPr lang="en-US" altLang="zh-CN" dirty="0" smtClean="0">
                <a:solidFill>
                  <a:schemeClr val="tx1"/>
                </a:solidFill>
              </a:rPr>
              <a:t>+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+</a:t>
            </a:r>
            <a:r>
              <a:rPr lang="zh-CN" altLang="en-US" dirty="0" smtClean="0"/>
              <a:t>文档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163513" indent="-163513" defTabSz="449263">
              <a:spcAft>
                <a:spcPts val="525"/>
              </a:spcAft>
              <a:buClr>
                <a:srgbClr val="008469"/>
              </a:buClr>
              <a:buSzPct val="100000"/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</a:pPr>
            <a:r>
              <a:rPr lang="zh-CN" altLang="en-US" dirty="0" smtClean="0">
                <a:solidFill>
                  <a:schemeClr val="tx1"/>
                </a:solidFill>
              </a:rPr>
              <a:t>软件测试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人工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自动化</a:t>
            </a:r>
            <a:r>
              <a:rPr lang="zh-CN" altLang="en-US" dirty="0"/>
              <a:t>手段，来运行或测试某个系统的过程，其目的在于检验它是否</a:t>
            </a:r>
            <a:r>
              <a:rPr lang="zh-CN" altLang="en-US" dirty="0">
                <a:solidFill>
                  <a:srgbClr val="FF0000"/>
                </a:solidFill>
              </a:rPr>
              <a:t>满足规定的需求</a:t>
            </a:r>
            <a:r>
              <a:rPr lang="zh-CN" altLang="en-US" dirty="0"/>
              <a:t>或弄清</a:t>
            </a:r>
            <a:r>
              <a:rPr lang="zh-CN" altLang="en-US" dirty="0">
                <a:solidFill>
                  <a:srgbClr val="FF0000"/>
                </a:solidFill>
              </a:rPr>
              <a:t>预期结果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FF0000"/>
                </a:solidFill>
              </a:rPr>
              <a:t>实际结果</a:t>
            </a:r>
            <a:r>
              <a:rPr lang="zh-CN" altLang="en-US" dirty="0"/>
              <a:t>之间的差别（</a:t>
            </a:r>
            <a:r>
              <a:rPr lang="en-US" altLang="zh-CN" dirty="0"/>
              <a:t>IEEE</a:t>
            </a:r>
            <a:r>
              <a:rPr lang="zh-CN" altLang="en-US" dirty="0"/>
              <a:t>）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6754463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457"/>
            <a:ext cx="12192000" cy="43307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71489" y="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  <a:endParaRPr lang="zh-CN" altLang="en-US" sz="3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6" name="Group 238"/>
          <p:cNvGrpSpPr>
            <a:grpSpLocks/>
          </p:cNvGrpSpPr>
          <p:nvPr/>
        </p:nvGrpSpPr>
        <p:grpSpPr bwMode="auto">
          <a:xfrm>
            <a:off x="2903990" y="1516763"/>
            <a:ext cx="5105400" cy="555625"/>
            <a:chOff x="1248" y="2640"/>
            <a:chExt cx="3216" cy="350"/>
          </a:xfrm>
        </p:grpSpPr>
        <p:sp>
          <p:nvSpPr>
            <p:cNvPr id="5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Text Box 242"/>
            <p:cNvSpPr txBox="1">
              <a:spLocks noChangeArrowheads="1"/>
            </p:cNvSpPr>
            <p:nvPr/>
          </p:nvSpPr>
          <p:spPr bwMode="gray">
            <a:xfrm>
              <a:off x="1287" y="2654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1" name="Group 238"/>
          <p:cNvGrpSpPr>
            <a:grpSpLocks/>
          </p:cNvGrpSpPr>
          <p:nvPr/>
        </p:nvGrpSpPr>
        <p:grpSpPr bwMode="auto">
          <a:xfrm>
            <a:off x="2844057" y="2185160"/>
            <a:ext cx="5105400" cy="619128"/>
            <a:chOff x="1248" y="2600"/>
            <a:chExt cx="3216" cy="390"/>
          </a:xfrm>
        </p:grpSpPr>
        <p:sp>
          <p:nvSpPr>
            <p:cNvPr id="6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4" name="Text Box 241"/>
            <p:cNvSpPr txBox="1">
              <a:spLocks noChangeArrowheads="1"/>
            </p:cNvSpPr>
            <p:nvPr/>
          </p:nvSpPr>
          <p:spPr bwMode="gray">
            <a:xfrm>
              <a:off x="1769" y="2619"/>
              <a:ext cx="216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为什么进行软件测试</a:t>
              </a:r>
              <a:endPara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5" name="Text Box 242"/>
            <p:cNvSpPr txBox="1">
              <a:spLocks noChangeArrowheads="1"/>
            </p:cNvSpPr>
            <p:nvPr/>
          </p:nvSpPr>
          <p:spPr bwMode="gray">
            <a:xfrm>
              <a:off x="1305" y="2600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6" name="Group 238"/>
          <p:cNvGrpSpPr>
            <a:grpSpLocks/>
          </p:cNvGrpSpPr>
          <p:nvPr/>
        </p:nvGrpSpPr>
        <p:grpSpPr bwMode="auto">
          <a:xfrm>
            <a:off x="2774977" y="2887547"/>
            <a:ext cx="5105400" cy="682628"/>
            <a:chOff x="1248" y="2582"/>
            <a:chExt cx="3216" cy="430"/>
          </a:xfrm>
        </p:grpSpPr>
        <p:sp>
          <p:nvSpPr>
            <p:cNvPr id="6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9" name="Text Box 241"/>
            <p:cNvSpPr txBox="1">
              <a:spLocks noChangeArrowheads="1"/>
            </p:cNvSpPr>
            <p:nvPr/>
          </p:nvSpPr>
          <p:spPr bwMode="gray">
            <a:xfrm>
              <a:off x="1858" y="2682"/>
              <a:ext cx="170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怎样做软件测试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Text Box 242"/>
            <p:cNvSpPr txBox="1">
              <a:spLocks noChangeArrowheads="1"/>
            </p:cNvSpPr>
            <p:nvPr/>
          </p:nvSpPr>
          <p:spPr bwMode="gray">
            <a:xfrm>
              <a:off x="1305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1" name="Group 238"/>
          <p:cNvGrpSpPr>
            <a:grpSpLocks/>
          </p:cNvGrpSpPr>
          <p:nvPr/>
        </p:nvGrpSpPr>
        <p:grpSpPr bwMode="auto">
          <a:xfrm>
            <a:off x="2778638" y="3578997"/>
            <a:ext cx="6160646" cy="687391"/>
            <a:chOff x="1248" y="2582"/>
            <a:chExt cx="3347" cy="433"/>
          </a:xfrm>
        </p:grpSpPr>
        <p:sp>
          <p:nvSpPr>
            <p:cNvPr id="72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3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4" name="Text Box 241"/>
            <p:cNvSpPr txBox="1">
              <a:spLocks noChangeArrowheads="1"/>
            </p:cNvSpPr>
            <p:nvPr/>
          </p:nvSpPr>
          <p:spPr bwMode="gray">
            <a:xfrm>
              <a:off x="1752" y="2685"/>
              <a:ext cx="284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>
                  <a:latin typeface="楷体" pitchFamily="49" charset="-122"/>
                  <a:ea typeface="楷体" pitchFamily="49" charset="-122"/>
                </a:rPr>
                <a:t>软件测试人员应具备的素质</a:t>
              </a:r>
            </a:p>
          </p:txBody>
        </p:sp>
        <p:sp>
          <p:nvSpPr>
            <p:cNvPr id="75" name="Text Box 242"/>
            <p:cNvSpPr txBox="1">
              <a:spLocks noChangeArrowheads="1"/>
            </p:cNvSpPr>
            <p:nvPr/>
          </p:nvSpPr>
          <p:spPr bwMode="gray">
            <a:xfrm>
              <a:off x="1314" y="2582"/>
              <a:ext cx="23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/>
              <a:r>
                <a:rPr lang="en-US" altLang="zh-CN" sz="2800" b="1" dirty="0" smtClean="0">
                  <a:solidFill>
                    <a:srgbClr val="FFFF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en-US" altLang="zh-CN" sz="2800" b="1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6" name="Group 238"/>
          <p:cNvGrpSpPr>
            <a:grpSpLocks/>
          </p:cNvGrpSpPr>
          <p:nvPr/>
        </p:nvGrpSpPr>
        <p:grpSpPr bwMode="auto">
          <a:xfrm>
            <a:off x="2724466" y="4370531"/>
            <a:ext cx="5105400" cy="555625"/>
            <a:chOff x="1248" y="2640"/>
            <a:chExt cx="3216" cy="350"/>
          </a:xfrm>
        </p:grpSpPr>
        <p:sp>
          <p:nvSpPr>
            <p:cNvPr id="77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8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  <a:contourClr>
                <a:srgbClr val="006699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 sz="28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9" name="Text Box 241"/>
            <p:cNvSpPr txBox="1">
              <a:spLocks noChangeArrowheads="1"/>
            </p:cNvSpPr>
            <p:nvPr/>
          </p:nvSpPr>
          <p:spPr bwMode="gray">
            <a:xfrm>
              <a:off x="1959" y="2659"/>
              <a:ext cx="102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附加内容</a:t>
              </a:r>
              <a:endPara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80" name="Text Box 242"/>
          <p:cNvSpPr txBox="1">
            <a:spLocks noChangeArrowheads="1"/>
          </p:cNvSpPr>
          <p:nvPr/>
        </p:nvSpPr>
        <p:spPr bwMode="gray">
          <a:xfrm>
            <a:off x="2853994" y="4291096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/>
            <a:r>
              <a:rPr lang="en-US" altLang="zh-CN" sz="2800" b="1" dirty="0" smtClean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endParaRPr lang="en-US" altLang="zh-CN" sz="2800" b="1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" name="Text Box 246"/>
          <p:cNvSpPr txBox="1">
            <a:spLocks noChangeArrowheads="1"/>
          </p:cNvSpPr>
          <p:nvPr/>
        </p:nvSpPr>
        <p:spPr bwMode="gray">
          <a:xfrm>
            <a:off x="3696215" y="1471731"/>
            <a:ext cx="36016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 smtClean="0">
                <a:solidFill>
                  <a:schemeClr val="tx1">
                    <a:lumMod val="10000"/>
                  </a:schemeClr>
                </a:solidFill>
                <a:latin typeface="楷体" pitchFamily="49" charset="-122"/>
                <a:ea typeface="楷体" pitchFamily="49" charset="-122"/>
              </a:rPr>
              <a:t>什么是软件测试</a:t>
            </a:r>
            <a:endParaRPr lang="en-US" altLang="zh-CN" sz="2800" b="1" dirty="0">
              <a:solidFill>
                <a:schemeClr val="tx1">
                  <a:lumMod val="1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6384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为什么进行软件测试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狮子王游戏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千年虫问题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英特尔奔腾浮点除法缺陷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</a:rPr>
              <a:t>4195835/3145727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r>
              <a:rPr lang="en-US" altLang="zh-CN" dirty="0" smtClean="0">
                <a:solidFill>
                  <a:schemeClr val="tx1"/>
                </a:solidFill>
              </a:rPr>
              <a:t>*3145727-4195835</a:t>
            </a:r>
          </a:p>
          <a:p>
            <a:r>
              <a:rPr lang="zh-CN" altLang="en-US" dirty="0"/>
              <a:t>美国爱国者导弹系统</a:t>
            </a:r>
            <a:endParaRPr lang="en-US" altLang="zh-CN" dirty="0"/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00" y="4049871"/>
            <a:ext cx="3400000" cy="2542857"/>
          </a:xfrm>
          <a:prstGeom prst="rect">
            <a:avLst/>
          </a:prstGeom>
        </p:spPr>
      </p:pic>
      <p:sp>
        <p:nvSpPr>
          <p:cNvPr id="6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http://img3.winxuancdn.com/1587/11291587_9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324" y="957670"/>
            <a:ext cx="1895276" cy="26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4418</TotalTime>
  <Words>3972</Words>
  <Application>Microsoft Office PowerPoint</Application>
  <PresentationFormat>自定义</PresentationFormat>
  <Paragraphs>382</Paragraphs>
  <Slides>39</Slides>
  <Notes>25</Notes>
  <HiddenSlides>6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Theme</vt:lpstr>
      <vt:lpstr>PowerPoint 演示文稿</vt:lpstr>
      <vt:lpstr>教师简介</vt:lpstr>
      <vt:lpstr>参考书籍</vt:lpstr>
      <vt:lpstr>PowerPoint 演示文稿</vt:lpstr>
      <vt:lpstr>PowerPoint 演示文稿</vt:lpstr>
      <vt:lpstr>本节教学目标</vt:lpstr>
      <vt:lpstr> 软件测试定义 </vt:lpstr>
      <vt:lpstr>PowerPoint 演示文稿</vt:lpstr>
      <vt:lpstr>为什么进行软件测试</vt:lpstr>
      <vt:lpstr>为什么进行软件测试</vt:lpstr>
      <vt:lpstr>为什么进行软件测试</vt:lpstr>
      <vt:lpstr>为什么进行软件测试</vt:lpstr>
      <vt:lpstr>为什么进行软件测试</vt:lpstr>
      <vt:lpstr>软件缺陷分布比例及修复费用</vt:lpstr>
      <vt:lpstr>PowerPoint 演示文稿</vt:lpstr>
      <vt:lpstr>怎样做软件测试—bug 故事</vt:lpstr>
      <vt:lpstr>IEEE对缺陷的定义</vt:lpstr>
      <vt:lpstr>软件缺陷的定义（Ron Patton）</vt:lpstr>
      <vt:lpstr>什么是软件bug</vt:lpstr>
      <vt:lpstr>Bug的三个概念</vt:lpstr>
      <vt:lpstr>Bug的三个概念</vt:lpstr>
      <vt:lpstr>PIE模型</vt:lpstr>
      <vt:lpstr>PIE模型</vt:lpstr>
      <vt:lpstr>PIE 模型</vt:lpstr>
      <vt:lpstr>PIE模型</vt:lpstr>
      <vt:lpstr>软件测试究竟做什么</vt:lpstr>
      <vt:lpstr>PowerPoint 演示文稿</vt:lpstr>
      <vt:lpstr>优秀软件测试员应具备的素质</vt:lpstr>
      <vt:lpstr>PowerPoint 演示文稿</vt:lpstr>
      <vt:lpstr>附加内容</vt:lpstr>
      <vt:lpstr>软件测试人才的需求</vt:lpstr>
      <vt:lpstr>软件测试的需求</vt:lpstr>
      <vt:lpstr>PowerPoint 演示文稿</vt:lpstr>
      <vt:lpstr>就业企业</vt:lpstr>
      <vt:lpstr>软件测试对于开发的意义</vt:lpstr>
      <vt:lpstr>软件测试对于生活的意义</vt:lpstr>
      <vt:lpstr>如何学好软件测试课程</vt:lpstr>
      <vt:lpstr>本讲小结与要求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admin</cp:lastModifiedBy>
  <cp:revision>420</cp:revision>
  <dcterms:created xsi:type="dcterms:W3CDTF">2015-11-26T12:54:06Z</dcterms:created>
  <dcterms:modified xsi:type="dcterms:W3CDTF">2017-06-30T06:46:56Z</dcterms:modified>
</cp:coreProperties>
</file>